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.xml" ContentType="application/vnd.openxmlformats-officedocument.presentationml.tags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5" r:id="rId1"/>
    <p:sldMasterId id="2147483666" r:id="rId2"/>
  </p:sldMasterIdLst>
  <p:notesMasterIdLst>
    <p:notesMasterId r:id="rId40"/>
  </p:notesMasterIdLst>
  <p:sldIdLst>
    <p:sldId id="256" r:id="rId3"/>
    <p:sldId id="260" r:id="rId4"/>
    <p:sldId id="300" r:id="rId5"/>
    <p:sldId id="264" r:id="rId6"/>
    <p:sldId id="284" r:id="rId7"/>
    <p:sldId id="285" r:id="rId8"/>
    <p:sldId id="265" r:id="rId9"/>
    <p:sldId id="274" r:id="rId10"/>
    <p:sldId id="276" r:id="rId11"/>
    <p:sldId id="278" r:id="rId12"/>
    <p:sldId id="281" r:id="rId13"/>
    <p:sldId id="282" r:id="rId14"/>
    <p:sldId id="283" r:id="rId15"/>
    <p:sldId id="279" r:id="rId16"/>
    <p:sldId id="266" r:id="rId17"/>
    <p:sldId id="275" r:id="rId18"/>
    <p:sldId id="299" r:id="rId19"/>
    <p:sldId id="303" r:id="rId20"/>
    <p:sldId id="286" r:id="rId21"/>
    <p:sldId id="292" r:id="rId22"/>
    <p:sldId id="280" r:id="rId23"/>
    <p:sldId id="293" r:id="rId24"/>
    <p:sldId id="287" r:id="rId25"/>
    <p:sldId id="294" r:id="rId26"/>
    <p:sldId id="288" r:id="rId27"/>
    <p:sldId id="295" r:id="rId28"/>
    <p:sldId id="289" r:id="rId29"/>
    <p:sldId id="296" r:id="rId30"/>
    <p:sldId id="290" r:id="rId31"/>
    <p:sldId id="297" r:id="rId32"/>
    <p:sldId id="291" r:id="rId33"/>
    <p:sldId id="298" r:id="rId34"/>
    <p:sldId id="263" r:id="rId35"/>
    <p:sldId id="272" r:id="rId36"/>
    <p:sldId id="273" r:id="rId37"/>
    <p:sldId id="301" r:id="rId38"/>
    <p:sldId id="302" r:id="rId3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0"/>
    <a:srgbClr val="FFA7C4"/>
    <a:srgbClr val="006600"/>
    <a:srgbClr val="00CC00"/>
    <a:srgbClr val="00008E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09AC8BF-A873-481C-8EE9-58BD7595DA79}">
  <a:tblStyle styleId="{109AC8BF-A873-481C-8EE9-58BD7595DA79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5E6"/>
          </a:solidFill>
        </a:fill>
      </a:tcStyle>
    </a:wholeTbl>
    <a:band1H>
      <a:tcStyle>
        <a:tcBdr/>
        <a:fill>
          <a:solidFill>
            <a:srgbClr val="FEEACA"/>
          </a:solidFill>
        </a:fill>
      </a:tcStyle>
    </a:band1H>
    <a:band1V>
      <a:tcStyle>
        <a:tcBdr/>
        <a:fill>
          <a:solidFill>
            <a:srgbClr val="FEEACA"/>
          </a:solidFill>
        </a:fill>
      </a:tcStyle>
    </a:band1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34" autoAdjust="0"/>
  </p:normalViewPr>
  <p:slideViewPr>
    <p:cSldViewPr snapToGrid="0">
      <p:cViewPr varScale="1">
        <p:scale>
          <a:sx n="51" d="100"/>
          <a:sy n="51" d="100"/>
        </p:scale>
        <p:origin x="1243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5E10F5-36AA-4C1E-A48C-14E8A4466A88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1558C025-E300-47DB-A32C-831024582ED6}">
      <dgm:prSet phldrT="[Szöveg]" custT="1"/>
      <dgm:spPr/>
      <dgm:t>
        <a:bodyPr/>
        <a:lstStyle/>
        <a:p>
          <a:r>
            <a:rPr lang="hu-HU" sz="2400" b="1" dirty="0" smtClean="0">
              <a:solidFill>
                <a:schemeClr val="accent5">
                  <a:lumMod val="40000"/>
                  <a:lumOff val="60000"/>
                </a:schemeClr>
              </a:solidFill>
            </a:rPr>
            <a:t>Kiválasztott</a:t>
          </a:r>
          <a:br>
            <a:rPr lang="hu-HU" sz="2400" b="1" dirty="0" smtClean="0">
              <a:solidFill>
                <a:schemeClr val="accent5">
                  <a:lumMod val="40000"/>
                  <a:lumOff val="60000"/>
                </a:schemeClr>
              </a:solidFill>
            </a:rPr>
          </a:br>
          <a:r>
            <a:rPr lang="hu-HU" sz="2400" b="1" dirty="0" smtClean="0">
              <a:solidFill>
                <a:schemeClr val="accent5">
                  <a:lumMod val="40000"/>
                  <a:lumOff val="60000"/>
                </a:schemeClr>
              </a:solidFill>
            </a:rPr>
            <a:t>jó gyakorlatok</a:t>
          </a:r>
          <a:endParaRPr lang="hu-HU" sz="2400" b="1" dirty="0">
            <a:solidFill>
              <a:schemeClr val="accent5">
                <a:lumMod val="40000"/>
                <a:lumOff val="60000"/>
              </a:schemeClr>
            </a:solidFill>
          </a:endParaRPr>
        </a:p>
      </dgm:t>
    </dgm:pt>
    <dgm:pt modelId="{BA0591A2-95D5-4C4A-BA71-DA29A3AC748D}" type="parTrans" cxnId="{CD907B66-2145-4B91-90BF-F9740C219D76}">
      <dgm:prSet/>
      <dgm:spPr/>
      <dgm:t>
        <a:bodyPr/>
        <a:lstStyle/>
        <a:p>
          <a:endParaRPr lang="hu-HU"/>
        </a:p>
      </dgm:t>
    </dgm:pt>
    <dgm:pt modelId="{9DDC9972-FA66-40F9-8468-D63937080DF5}" type="sibTrans" cxnId="{CD907B66-2145-4B91-90BF-F9740C219D76}">
      <dgm:prSet/>
      <dgm:spPr/>
      <dgm:t>
        <a:bodyPr/>
        <a:lstStyle/>
        <a:p>
          <a:endParaRPr lang="hu-HU"/>
        </a:p>
      </dgm:t>
    </dgm:pt>
    <dgm:pt modelId="{2EF1A7D9-6B01-4454-A129-4AC9B8024C9F}">
      <dgm:prSet phldrT="[Szöveg]" custT="1"/>
      <dgm:spPr/>
      <dgm:t>
        <a:bodyPr/>
        <a:lstStyle/>
        <a:p>
          <a:r>
            <a:rPr lang="hu-HU" sz="2400" b="1" dirty="0" smtClean="0">
              <a:solidFill>
                <a:schemeClr val="accent5">
                  <a:lumMod val="60000"/>
                  <a:lumOff val="40000"/>
                </a:schemeClr>
              </a:solidFill>
            </a:rPr>
            <a:t>Javasolt akciók</a:t>
          </a:r>
          <a:endParaRPr lang="hu-HU" sz="2400" b="1" dirty="0">
            <a:solidFill>
              <a:schemeClr val="accent5">
                <a:lumMod val="60000"/>
                <a:lumOff val="40000"/>
              </a:schemeClr>
            </a:solidFill>
          </a:endParaRPr>
        </a:p>
      </dgm:t>
    </dgm:pt>
    <dgm:pt modelId="{838AE52B-F58F-43FE-8378-D1ABDDE2AFD0}" type="parTrans" cxnId="{E5978187-468A-46F1-A8C6-1D87687D7F8B}">
      <dgm:prSet/>
      <dgm:spPr/>
      <dgm:t>
        <a:bodyPr/>
        <a:lstStyle/>
        <a:p>
          <a:endParaRPr lang="hu-HU"/>
        </a:p>
      </dgm:t>
    </dgm:pt>
    <dgm:pt modelId="{4C0AC509-F8B8-409F-A67A-377A305168E5}" type="sibTrans" cxnId="{E5978187-468A-46F1-A8C6-1D87687D7F8B}">
      <dgm:prSet/>
      <dgm:spPr/>
      <dgm:t>
        <a:bodyPr/>
        <a:lstStyle/>
        <a:p>
          <a:endParaRPr lang="hu-HU"/>
        </a:p>
      </dgm:t>
    </dgm:pt>
    <dgm:pt modelId="{A483F105-6DE5-4E75-A9F9-369CACBC521D}">
      <dgm:prSet phldrT="[Szöveg]" custT="1"/>
      <dgm:spPr/>
      <dgm:t>
        <a:bodyPr/>
        <a:lstStyle/>
        <a:p>
          <a:r>
            <a:rPr lang="hu-HU" sz="2400" b="1" dirty="0" smtClean="0">
              <a:solidFill>
                <a:srgbClr val="00008E"/>
              </a:solidFill>
            </a:rPr>
            <a:t>Akciókra javasolt forgatókönyvek</a:t>
          </a:r>
          <a:endParaRPr lang="hu-HU" sz="2400" b="1" dirty="0">
            <a:solidFill>
              <a:srgbClr val="00008E"/>
            </a:solidFill>
          </a:endParaRPr>
        </a:p>
      </dgm:t>
    </dgm:pt>
    <dgm:pt modelId="{BAEFE5C6-2E9D-4363-B8CE-9AED51169CAD}" type="parTrans" cxnId="{E080FD3E-7AB8-4C65-97CA-1256AC4CD7FC}">
      <dgm:prSet/>
      <dgm:spPr/>
      <dgm:t>
        <a:bodyPr/>
        <a:lstStyle/>
        <a:p>
          <a:endParaRPr lang="hu-HU"/>
        </a:p>
      </dgm:t>
    </dgm:pt>
    <dgm:pt modelId="{98F6333D-207A-4E2D-A713-25DB02BE113F}" type="sibTrans" cxnId="{E080FD3E-7AB8-4C65-97CA-1256AC4CD7FC}">
      <dgm:prSet/>
      <dgm:spPr/>
      <dgm:t>
        <a:bodyPr/>
        <a:lstStyle/>
        <a:p>
          <a:endParaRPr lang="hu-HU"/>
        </a:p>
      </dgm:t>
    </dgm:pt>
    <dgm:pt modelId="{B1C67CE2-0E0E-4987-A89C-D31149899569}" type="pres">
      <dgm:prSet presAssocID="{4A5E10F5-36AA-4C1E-A48C-14E8A4466A88}" presName="arrowDiagram" presStyleCnt="0">
        <dgm:presLayoutVars>
          <dgm:chMax val="5"/>
          <dgm:dir/>
          <dgm:resizeHandles val="exact"/>
        </dgm:presLayoutVars>
      </dgm:prSet>
      <dgm:spPr/>
    </dgm:pt>
    <dgm:pt modelId="{90A65B42-5673-494A-8635-30AAFD383C3B}" type="pres">
      <dgm:prSet presAssocID="{4A5E10F5-36AA-4C1E-A48C-14E8A4466A88}" presName="arrow" presStyleLbl="bgShp" presStyleIdx="0" presStyleCnt="1" custLinFactNeighborX="-330" custLinFactNeighborY="4926"/>
      <dgm:spPr/>
    </dgm:pt>
    <dgm:pt modelId="{AB9ECE5B-1114-4C66-AC7F-3FA7F3914D4B}" type="pres">
      <dgm:prSet presAssocID="{4A5E10F5-36AA-4C1E-A48C-14E8A4466A88}" presName="arrowDiagram3" presStyleCnt="0"/>
      <dgm:spPr/>
    </dgm:pt>
    <dgm:pt modelId="{9AA3400B-7933-46C4-8EA8-8F621FDB1F41}" type="pres">
      <dgm:prSet presAssocID="{1558C025-E300-47DB-A32C-831024582ED6}" presName="bullet3a" presStyleLbl="node1" presStyleIdx="0" presStyleCnt="3"/>
      <dgm:spPr/>
    </dgm:pt>
    <dgm:pt modelId="{8057F92D-93D4-4DBC-B4F3-6DFC89BC511B}" type="pres">
      <dgm:prSet presAssocID="{1558C025-E300-47DB-A32C-831024582ED6}" presName="textBox3a" presStyleLbl="revTx" presStyleIdx="0" presStyleCnt="3" custScaleX="149555" custLinFactNeighborX="28313" custLinFactNeighborY="9739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5345B87-2418-44C7-8F50-152AAC5C8F82}" type="pres">
      <dgm:prSet presAssocID="{2EF1A7D9-6B01-4454-A129-4AC9B8024C9F}" presName="bullet3b" presStyleLbl="node1" presStyleIdx="1" presStyleCnt="3" custLinFactNeighborX="-56144" custLinFactNeighborY="46787"/>
      <dgm:spPr/>
    </dgm:pt>
    <dgm:pt modelId="{A67EA0B4-0AC7-4F3C-A22A-0197AE23803B}" type="pres">
      <dgm:prSet presAssocID="{2EF1A7D9-6B01-4454-A129-4AC9B8024C9F}" presName="textBox3b" presStyleLbl="revTx" presStyleIdx="1" presStyleCnt="3" custScaleX="102618" custScaleY="80597" custLinFactNeighborX="-7790" custLinFactNeighborY="-192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FB36B5C-BD0D-4FA5-B104-3A864D8A38AF}" type="pres">
      <dgm:prSet presAssocID="{A483F105-6DE5-4E75-A9F9-369CACBC521D}" presName="bullet3c" presStyleLbl="node1" presStyleIdx="2" presStyleCnt="3"/>
      <dgm:spPr/>
    </dgm:pt>
    <dgm:pt modelId="{44F3B5EB-6EA8-4436-8ACC-0DD93A34D965}" type="pres">
      <dgm:prSet presAssocID="{A483F105-6DE5-4E75-A9F9-369CACBC521D}" presName="textBox3c" presStyleLbl="revTx" presStyleIdx="2" presStyleCnt="3" custScaleX="166837" custScaleY="8629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1DA312BF-AB8A-4BAC-B56E-7782E3D0A1C4}" type="presOf" srcId="{4A5E10F5-36AA-4C1E-A48C-14E8A4466A88}" destId="{B1C67CE2-0E0E-4987-A89C-D31149899569}" srcOrd="0" destOrd="0" presId="urn:microsoft.com/office/officeart/2005/8/layout/arrow2"/>
    <dgm:cxn modelId="{16B2CBBD-826D-4B22-B1D3-8FBE8960A5B2}" type="presOf" srcId="{2EF1A7D9-6B01-4454-A129-4AC9B8024C9F}" destId="{A67EA0B4-0AC7-4F3C-A22A-0197AE23803B}" srcOrd="0" destOrd="0" presId="urn:microsoft.com/office/officeart/2005/8/layout/arrow2"/>
    <dgm:cxn modelId="{80A2E6AD-54CB-4173-9357-48691751B4E2}" type="presOf" srcId="{A483F105-6DE5-4E75-A9F9-369CACBC521D}" destId="{44F3B5EB-6EA8-4436-8ACC-0DD93A34D965}" srcOrd="0" destOrd="0" presId="urn:microsoft.com/office/officeart/2005/8/layout/arrow2"/>
    <dgm:cxn modelId="{E080FD3E-7AB8-4C65-97CA-1256AC4CD7FC}" srcId="{4A5E10F5-36AA-4C1E-A48C-14E8A4466A88}" destId="{A483F105-6DE5-4E75-A9F9-369CACBC521D}" srcOrd="2" destOrd="0" parTransId="{BAEFE5C6-2E9D-4363-B8CE-9AED51169CAD}" sibTransId="{98F6333D-207A-4E2D-A713-25DB02BE113F}"/>
    <dgm:cxn modelId="{E5978187-468A-46F1-A8C6-1D87687D7F8B}" srcId="{4A5E10F5-36AA-4C1E-A48C-14E8A4466A88}" destId="{2EF1A7D9-6B01-4454-A129-4AC9B8024C9F}" srcOrd="1" destOrd="0" parTransId="{838AE52B-F58F-43FE-8378-D1ABDDE2AFD0}" sibTransId="{4C0AC509-F8B8-409F-A67A-377A305168E5}"/>
    <dgm:cxn modelId="{E8644CF6-492D-4FC9-903E-70061936C5F8}" type="presOf" srcId="{1558C025-E300-47DB-A32C-831024582ED6}" destId="{8057F92D-93D4-4DBC-B4F3-6DFC89BC511B}" srcOrd="0" destOrd="0" presId="urn:microsoft.com/office/officeart/2005/8/layout/arrow2"/>
    <dgm:cxn modelId="{CD907B66-2145-4B91-90BF-F9740C219D76}" srcId="{4A5E10F5-36AA-4C1E-A48C-14E8A4466A88}" destId="{1558C025-E300-47DB-A32C-831024582ED6}" srcOrd="0" destOrd="0" parTransId="{BA0591A2-95D5-4C4A-BA71-DA29A3AC748D}" sibTransId="{9DDC9972-FA66-40F9-8468-D63937080DF5}"/>
    <dgm:cxn modelId="{91A808DF-1D80-4399-A2B9-1C7D6F22B76D}" type="presParOf" srcId="{B1C67CE2-0E0E-4987-A89C-D31149899569}" destId="{90A65B42-5673-494A-8635-30AAFD383C3B}" srcOrd="0" destOrd="0" presId="urn:microsoft.com/office/officeart/2005/8/layout/arrow2"/>
    <dgm:cxn modelId="{BBC65BAA-6741-4995-8EB2-882D4F265D74}" type="presParOf" srcId="{B1C67CE2-0E0E-4987-A89C-D31149899569}" destId="{AB9ECE5B-1114-4C66-AC7F-3FA7F3914D4B}" srcOrd="1" destOrd="0" presId="urn:microsoft.com/office/officeart/2005/8/layout/arrow2"/>
    <dgm:cxn modelId="{F2187361-020D-4FB9-BB44-A64B8C095F5B}" type="presParOf" srcId="{AB9ECE5B-1114-4C66-AC7F-3FA7F3914D4B}" destId="{9AA3400B-7933-46C4-8EA8-8F621FDB1F41}" srcOrd="0" destOrd="0" presId="urn:microsoft.com/office/officeart/2005/8/layout/arrow2"/>
    <dgm:cxn modelId="{A279CA64-9340-4103-97C2-624D6753F98C}" type="presParOf" srcId="{AB9ECE5B-1114-4C66-AC7F-3FA7F3914D4B}" destId="{8057F92D-93D4-4DBC-B4F3-6DFC89BC511B}" srcOrd="1" destOrd="0" presId="urn:microsoft.com/office/officeart/2005/8/layout/arrow2"/>
    <dgm:cxn modelId="{E32A3A7A-B969-47FE-8DE0-01B3B2EDFC2C}" type="presParOf" srcId="{AB9ECE5B-1114-4C66-AC7F-3FA7F3914D4B}" destId="{75345B87-2418-44C7-8F50-152AAC5C8F82}" srcOrd="2" destOrd="0" presId="urn:microsoft.com/office/officeart/2005/8/layout/arrow2"/>
    <dgm:cxn modelId="{EE61B276-662C-4102-9D8F-CE5C8EF6D760}" type="presParOf" srcId="{AB9ECE5B-1114-4C66-AC7F-3FA7F3914D4B}" destId="{A67EA0B4-0AC7-4F3C-A22A-0197AE23803B}" srcOrd="3" destOrd="0" presId="urn:microsoft.com/office/officeart/2005/8/layout/arrow2"/>
    <dgm:cxn modelId="{F80560FE-698F-41CE-8B60-87CBE3A3C92E}" type="presParOf" srcId="{AB9ECE5B-1114-4C66-AC7F-3FA7F3914D4B}" destId="{9FB36B5C-BD0D-4FA5-B104-3A864D8A38AF}" srcOrd="4" destOrd="0" presId="urn:microsoft.com/office/officeart/2005/8/layout/arrow2"/>
    <dgm:cxn modelId="{7602780D-62F9-4627-9E4C-2049507B16B9}" type="presParOf" srcId="{AB9ECE5B-1114-4C66-AC7F-3FA7F3914D4B}" destId="{44F3B5EB-6EA8-4436-8ACC-0DD93A34D965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46CC75-4C8F-461A-ADE3-B05EB62141E8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F1882BFF-88FF-47C2-BCAF-77C498B27682}">
      <dgm:prSet phldrT="[Szöveg]" custT="1"/>
      <dgm:spPr/>
      <dgm:t>
        <a:bodyPr/>
        <a:lstStyle/>
        <a:p>
          <a:r>
            <a:rPr lang="en-US" sz="1400" b="1" dirty="0" smtClean="0">
              <a:solidFill>
                <a:srgbClr val="C00000"/>
              </a:solidFill>
            </a:rPr>
            <a:t>Scouting</a:t>
          </a:r>
          <a:endParaRPr lang="hu-HU" sz="1400" b="1" dirty="0">
            <a:solidFill>
              <a:srgbClr val="C00000"/>
            </a:solidFill>
          </a:endParaRPr>
        </a:p>
      </dgm:t>
    </dgm:pt>
    <dgm:pt modelId="{77B5C54F-B17F-45FA-99D7-04488AA65C01}" type="parTrans" cxnId="{780F54E5-AC68-45F9-A0DD-4581E0CD0D93}">
      <dgm:prSet/>
      <dgm:spPr/>
      <dgm:t>
        <a:bodyPr/>
        <a:lstStyle/>
        <a:p>
          <a:endParaRPr lang="hu-HU"/>
        </a:p>
      </dgm:t>
    </dgm:pt>
    <dgm:pt modelId="{31472EBF-F7A6-4BC9-86CF-4A89CA102C68}" type="sibTrans" cxnId="{780F54E5-AC68-45F9-A0DD-4581E0CD0D93}">
      <dgm:prSet/>
      <dgm:spPr/>
      <dgm:t>
        <a:bodyPr/>
        <a:lstStyle/>
        <a:p>
          <a:endParaRPr lang="hu-HU"/>
        </a:p>
      </dgm:t>
    </dgm:pt>
    <dgm:pt modelId="{221DD5B5-4748-4F2C-B4F1-3C80A0A8A864}">
      <dgm:prSet phldrT="[Szöveg]" custT="1"/>
      <dgm:spPr/>
      <dgm:t>
        <a:bodyPr/>
        <a:lstStyle/>
        <a:p>
          <a:r>
            <a:rPr lang="en-US" sz="1400" b="1" dirty="0" smtClean="0">
              <a:solidFill>
                <a:srgbClr val="C00000"/>
              </a:solidFill>
            </a:rPr>
            <a:t>Creating</a:t>
          </a:r>
          <a:endParaRPr lang="hu-HU" sz="1400" b="1" dirty="0">
            <a:solidFill>
              <a:srgbClr val="C00000"/>
            </a:solidFill>
          </a:endParaRPr>
        </a:p>
      </dgm:t>
    </dgm:pt>
    <dgm:pt modelId="{82EC302E-6B78-4323-ABF7-3A0743B6930C}" type="parTrans" cxnId="{55F19A00-531B-4041-A5D4-ED51508AC016}">
      <dgm:prSet/>
      <dgm:spPr/>
      <dgm:t>
        <a:bodyPr/>
        <a:lstStyle/>
        <a:p>
          <a:endParaRPr lang="hu-HU"/>
        </a:p>
      </dgm:t>
    </dgm:pt>
    <dgm:pt modelId="{64E6E25F-09C5-4307-8664-FBEA1CA562B1}" type="sibTrans" cxnId="{55F19A00-531B-4041-A5D4-ED51508AC016}">
      <dgm:prSet/>
      <dgm:spPr/>
      <dgm:t>
        <a:bodyPr/>
        <a:lstStyle/>
        <a:p>
          <a:endParaRPr lang="hu-HU"/>
        </a:p>
      </dgm:t>
    </dgm:pt>
    <dgm:pt modelId="{89E87E3C-0B53-4678-AAB7-6C4966EDAC77}">
      <dgm:prSet phldrT="[Szöveg]" custT="1"/>
      <dgm:spPr/>
      <dgm:t>
        <a:bodyPr/>
        <a:lstStyle/>
        <a:p>
          <a:r>
            <a:rPr lang="en-US" sz="1400" b="1" dirty="0" smtClean="0">
              <a:solidFill>
                <a:srgbClr val="C00000"/>
              </a:solidFill>
            </a:rPr>
            <a:t>Valorizing</a:t>
          </a:r>
          <a:endParaRPr lang="hu-HU" sz="1400" b="1" dirty="0">
            <a:solidFill>
              <a:srgbClr val="C00000"/>
            </a:solidFill>
          </a:endParaRPr>
        </a:p>
      </dgm:t>
    </dgm:pt>
    <dgm:pt modelId="{7C0A6CCF-8878-41B3-9649-17603C267D1E}" type="parTrans" cxnId="{EC120F4D-BF38-4024-A0DF-E860C5DE8375}">
      <dgm:prSet/>
      <dgm:spPr/>
      <dgm:t>
        <a:bodyPr/>
        <a:lstStyle/>
        <a:p>
          <a:endParaRPr lang="hu-HU"/>
        </a:p>
      </dgm:t>
    </dgm:pt>
    <dgm:pt modelId="{956195A2-FA5B-4524-9897-83D80BA1AFCC}" type="sibTrans" cxnId="{EC120F4D-BF38-4024-A0DF-E860C5DE8375}">
      <dgm:prSet/>
      <dgm:spPr/>
      <dgm:t>
        <a:bodyPr/>
        <a:lstStyle/>
        <a:p>
          <a:endParaRPr lang="hu-HU"/>
        </a:p>
      </dgm:t>
    </dgm:pt>
    <dgm:pt modelId="{27F3FF3E-A86B-4828-BF9C-18A1379109AF}">
      <dgm:prSet phldrT="[Szöveg]" custT="1"/>
      <dgm:spPr/>
      <dgm:t>
        <a:bodyPr/>
        <a:lstStyle/>
        <a:p>
          <a:r>
            <a:rPr lang="en-US" sz="1400" b="1" dirty="0" smtClean="0">
              <a:solidFill>
                <a:srgbClr val="C00000"/>
              </a:solidFill>
            </a:rPr>
            <a:t>Uptake</a:t>
          </a:r>
          <a:endParaRPr lang="hu-HU" sz="1400" b="1" dirty="0">
            <a:solidFill>
              <a:srgbClr val="C00000"/>
            </a:solidFill>
          </a:endParaRPr>
        </a:p>
      </dgm:t>
    </dgm:pt>
    <dgm:pt modelId="{AC4B2F5F-3D08-4265-B66F-E6403A7C53A5}" type="parTrans" cxnId="{08BBE295-47F3-4B34-8D0E-4F1A9DD3F4D8}">
      <dgm:prSet/>
      <dgm:spPr/>
      <dgm:t>
        <a:bodyPr/>
        <a:lstStyle/>
        <a:p>
          <a:endParaRPr lang="hu-HU"/>
        </a:p>
      </dgm:t>
    </dgm:pt>
    <dgm:pt modelId="{630ABD32-E4F7-482A-8B4D-321DD9D967DD}" type="sibTrans" cxnId="{08BBE295-47F3-4B34-8D0E-4F1A9DD3F4D8}">
      <dgm:prSet/>
      <dgm:spPr/>
      <dgm:t>
        <a:bodyPr/>
        <a:lstStyle/>
        <a:p>
          <a:endParaRPr lang="hu-HU"/>
        </a:p>
      </dgm:t>
    </dgm:pt>
    <dgm:pt modelId="{E9CEDE48-2185-4F08-9BDE-A3FC57CF282F}" type="pres">
      <dgm:prSet presAssocID="{2746CC75-4C8F-461A-ADE3-B05EB62141E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D0DD4C9A-ADD6-4E83-B1E1-7C2FBB0A7FBF}" type="pres">
      <dgm:prSet presAssocID="{F1882BFF-88FF-47C2-BCAF-77C498B27682}" presName="composite" presStyleCnt="0"/>
      <dgm:spPr/>
    </dgm:pt>
    <dgm:pt modelId="{4A33842A-62E1-41DD-95F4-4D43BDFA3E5B}" type="pres">
      <dgm:prSet presAssocID="{F1882BFF-88FF-47C2-BCAF-77C498B27682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DA0E31C-7D3E-422D-B020-AE59ACC2A285}" type="pres">
      <dgm:prSet presAssocID="{F1882BFF-88FF-47C2-BCAF-77C498B27682}" presName="descendantText" presStyleLbl="alignAcc1" presStyleIdx="0" presStyleCnt="4">
        <dgm:presLayoutVars>
          <dgm:bulletEnabled val="1"/>
        </dgm:presLayoutVars>
      </dgm:prSet>
      <dgm:spPr>
        <a:ln>
          <a:solidFill>
            <a:schemeClr val="bg1"/>
          </a:solidFill>
        </a:ln>
      </dgm:spPr>
      <dgm:t>
        <a:bodyPr/>
        <a:lstStyle/>
        <a:p>
          <a:endParaRPr lang="hu-HU"/>
        </a:p>
      </dgm:t>
    </dgm:pt>
    <dgm:pt modelId="{C136D8C5-6A21-4484-9C3E-30554E6BB950}" type="pres">
      <dgm:prSet presAssocID="{31472EBF-F7A6-4BC9-86CF-4A89CA102C68}" presName="sp" presStyleCnt="0"/>
      <dgm:spPr/>
    </dgm:pt>
    <dgm:pt modelId="{5D0452DD-6335-4B82-BA32-654E3517D5C5}" type="pres">
      <dgm:prSet presAssocID="{221DD5B5-4748-4F2C-B4F1-3C80A0A8A864}" presName="composite" presStyleCnt="0"/>
      <dgm:spPr/>
    </dgm:pt>
    <dgm:pt modelId="{F8EB9C16-4AA2-4A4E-A972-F3A1E42C25FC}" type="pres">
      <dgm:prSet presAssocID="{221DD5B5-4748-4F2C-B4F1-3C80A0A8A864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61B4FDB-5F12-4912-ABF9-72CC1E779525}" type="pres">
      <dgm:prSet presAssocID="{221DD5B5-4748-4F2C-B4F1-3C80A0A8A864}" presName="descendantText" presStyleLbl="alignAcc1" presStyleIdx="1" presStyleCnt="4">
        <dgm:presLayoutVars>
          <dgm:bulletEnabled val="1"/>
        </dgm:presLayoutVars>
      </dgm:prSet>
      <dgm:spPr>
        <a:ln>
          <a:solidFill>
            <a:schemeClr val="bg1"/>
          </a:solidFill>
        </a:ln>
      </dgm:spPr>
      <dgm:t>
        <a:bodyPr/>
        <a:lstStyle/>
        <a:p>
          <a:endParaRPr lang="hu-HU"/>
        </a:p>
      </dgm:t>
    </dgm:pt>
    <dgm:pt modelId="{5C7F2806-1C84-436A-9858-5BD182EEFDCC}" type="pres">
      <dgm:prSet presAssocID="{64E6E25F-09C5-4307-8664-FBEA1CA562B1}" presName="sp" presStyleCnt="0"/>
      <dgm:spPr/>
    </dgm:pt>
    <dgm:pt modelId="{A7AA6C16-C779-411D-A528-713AEEE4E3F4}" type="pres">
      <dgm:prSet presAssocID="{89E87E3C-0B53-4678-AAB7-6C4966EDAC77}" presName="composite" presStyleCnt="0"/>
      <dgm:spPr/>
    </dgm:pt>
    <dgm:pt modelId="{87E31B6A-641B-4C9A-A42D-7D28DB108035}" type="pres">
      <dgm:prSet presAssocID="{89E87E3C-0B53-4678-AAB7-6C4966EDAC77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E5B1EB6-9388-4157-887C-FC0B613529B0}" type="pres">
      <dgm:prSet presAssocID="{89E87E3C-0B53-4678-AAB7-6C4966EDAC77}" presName="descendantText" presStyleLbl="alignAcc1" presStyleIdx="2" presStyleCnt="4">
        <dgm:presLayoutVars>
          <dgm:bulletEnabled val="1"/>
        </dgm:presLayoutVars>
      </dgm:prSet>
      <dgm:spPr>
        <a:ln>
          <a:solidFill>
            <a:schemeClr val="bg1"/>
          </a:solidFill>
        </a:ln>
      </dgm:spPr>
      <dgm:t>
        <a:bodyPr/>
        <a:lstStyle/>
        <a:p>
          <a:endParaRPr lang="hu-HU"/>
        </a:p>
      </dgm:t>
    </dgm:pt>
    <dgm:pt modelId="{651CDFD0-9041-4581-B40A-3C754775B520}" type="pres">
      <dgm:prSet presAssocID="{956195A2-FA5B-4524-9897-83D80BA1AFCC}" presName="sp" presStyleCnt="0"/>
      <dgm:spPr/>
    </dgm:pt>
    <dgm:pt modelId="{01DFC427-6245-4A07-9642-041C64C5CC21}" type="pres">
      <dgm:prSet presAssocID="{27F3FF3E-A86B-4828-BF9C-18A1379109AF}" presName="composite" presStyleCnt="0"/>
      <dgm:spPr/>
    </dgm:pt>
    <dgm:pt modelId="{C64F9ED3-7F67-4E82-B8F5-C749ADF14F8C}" type="pres">
      <dgm:prSet presAssocID="{27F3FF3E-A86B-4828-BF9C-18A1379109AF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9891650-8F1D-4FE8-8531-7487ED966694}" type="pres">
      <dgm:prSet presAssocID="{27F3FF3E-A86B-4828-BF9C-18A1379109AF}" presName="descendantText" presStyleLbl="alignAcc1" presStyleIdx="3" presStyleCnt="4">
        <dgm:presLayoutVars>
          <dgm:bulletEnabled val="1"/>
        </dgm:presLayoutVars>
      </dgm:prSet>
      <dgm:spPr>
        <a:ln>
          <a:solidFill>
            <a:schemeClr val="bg1"/>
          </a:solidFill>
        </a:ln>
      </dgm:spPr>
      <dgm:t>
        <a:bodyPr/>
        <a:lstStyle/>
        <a:p>
          <a:endParaRPr lang="hu-HU"/>
        </a:p>
      </dgm:t>
    </dgm:pt>
  </dgm:ptLst>
  <dgm:cxnLst>
    <dgm:cxn modelId="{55F19A00-531B-4041-A5D4-ED51508AC016}" srcId="{2746CC75-4C8F-461A-ADE3-B05EB62141E8}" destId="{221DD5B5-4748-4F2C-B4F1-3C80A0A8A864}" srcOrd="1" destOrd="0" parTransId="{82EC302E-6B78-4323-ABF7-3A0743B6930C}" sibTransId="{64E6E25F-09C5-4307-8664-FBEA1CA562B1}"/>
    <dgm:cxn modelId="{08BBE295-47F3-4B34-8D0E-4F1A9DD3F4D8}" srcId="{2746CC75-4C8F-461A-ADE3-B05EB62141E8}" destId="{27F3FF3E-A86B-4828-BF9C-18A1379109AF}" srcOrd="3" destOrd="0" parTransId="{AC4B2F5F-3D08-4265-B66F-E6403A7C53A5}" sibTransId="{630ABD32-E4F7-482A-8B4D-321DD9D967DD}"/>
    <dgm:cxn modelId="{EC120F4D-BF38-4024-A0DF-E860C5DE8375}" srcId="{2746CC75-4C8F-461A-ADE3-B05EB62141E8}" destId="{89E87E3C-0B53-4678-AAB7-6C4966EDAC77}" srcOrd="2" destOrd="0" parTransId="{7C0A6CCF-8878-41B3-9649-17603C267D1E}" sibTransId="{956195A2-FA5B-4524-9897-83D80BA1AFCC}"/>
    <dgm:cxn modelId="{26B2DE58-C53E-4B94-A3C7-FB2F5596A8B0}" type="presOf" srcId="{2746CC75-4C8F-461A-ADE3-B05EB62141E8}" destId="{E9CEDE48-2185-4F08-9BDE-A3FC57CF282F}" srcOrd="0" destOrd="0" presId="urn:microsoft.com/office/officeart/2005/8/layout/chevron2"/>
    <dgm:cxn modelId="{7C45F041-EBB7-4A82-A80E-1B9AA9E3E327}" type="presOf" srcId="{89E87E3C-0B53-4678-AAB7-6C4966EDAC77}" destId="{87E31B6A-641B-4C9A-A42D-7D28DB108035}" srcOrd="0" destOrd="0" presId="urn:microsoft.com/office/officeart/2005/8/layout/chevron2"/>
    <dgm:cxn modelId="{780F54E5-AC68-45F9-A0DD-4581E0CD0D93}" srcId="{2746CC75-4C8F-461A-ADE3-B05EB62141E8}" destId="{F1882BFF-88FF-47C2-BCAF-77C498B27682}" srcOrd="0" destOrd="0" parTransId="{77B5C54F-B17F-45FA-99D7-04488AA65C01}" sibTransId="{31472EBF-F7A6-4BC9-86CF-4A89CA102C68}"/>
    <dgm:cxn modelId="{ECCB90D0-9F16-4F66-B488-2FE2D7D60D4E}" type="presOf" srcId="{221DD5B5-4748-4F2C-B4F1-3C80A0A8A864}" destId="{F8EB9C16-4AA2-4A4E-A972-F3A1E42C25FC}" srcOrd="0" destOrd="0" presId="urn:microsoft.com/office/officeart/2005/8/layout/chevron2"/>
    <dgm:cxn modelId="{8AAE5303-6F59-40FE-939D-290A38E90CC3}" type="presOf" srcId="{F1882BFF-88FF-47C2-BCAF-77C498B27682}" destId="{4A33842A-62E1-41DD-95F4-4D43BDFA3E5B}" srcOrd="0" destOrd="0" presId="urn:microsoft.com/office/officeart/2005/8/layout/chevron2"/>
    <dgm:cxn modelId="{17E69394-CFA4-4912-A6A9-C0650FE720D4}" type="presOf" srcId="{27F3FF3E-A86B-4828-BF9C-18A1379109AF}" destId="{C64F9ED3-7F67-4E82-B8F5-C749ADF14F8C}" srcOrd="0" destOrd="0" presId="urn:microsoft.com/office/officeart/2005/8/layout/chevron2"/>
    <dgm:cxn modelId="{463DFBD6-0D12-4C4D-93B5-9DCE00021890}" type="presParOf" srcId="{E9CEDE48-2185-4F08-9BDE-A3FC57CF282F}" destId="{D0DD4C9A-ADD6-4E83-B1E1-7C2FBB0A7FBF}" srcOrd="0" destOrd="0" presId="urn:microsoft.com/office/officeart/2005/8/layout/chevron2"/>
    <dgm:cxn modelId="{0691BA6D-CEE9-4427-BB62-F94FEBAC755E}" type="presParOf" srcId="{D0DD4C9A-ADD6-4E83-B1E1-7C2FBB0A7FBF}" destId="{4A33842A-62E1-41DD-95F4-4D43BDFA3E5B}" srcOrd="0" destOrd="0" presId="urn:microsoft.com/office/officeart/2005/8/layout/chevron2"/>
    <dgm:cxn modelId="{5EEBC73B-82D9-4AA8-B953-A6EFCFD954A7}" type="presParOf" srcId="{D0DD4C9A-ADD6-4E83-B1E1-7C2FBB0A7FBF}" destId="{CDA0E31C-7D3E-422D-B020-AE59ACC2A285}" srcOrd="1" destOrd="0" presId="urn:microsoft.com/office/officeart/2005/8/layout/chevron2"/>
    <dgm:cxn modelId="{AEAFCCE2-2236-4320-B691-EEBA9902B2DE}" type="presParOf" srcId="{E9CEDE48-2185-4F08-9BDE-A3FC57CF282F}" destId="{C136D8C5-6A21-4484-9C3E-30554E6BB950}" srcOrd="1" destOrd="0" presId="urn:microsoft.com/office/officeart/2005/8/layout/chevron2"/>
    <dgm:cxn modelId="{889DA424-B8EA-410E-B644-6D9E4E31287F}" type="presParOf" srcId="{E9CEDE48-2185-4F08-9BDE-A3FC57CF282F}" destId="{5D0452DD-6335-4B82-BA32-654E3517D5C5}" srcOrd="2" destOrd="0" presId="urn:microsoft.com/office/officeart/2005/8/layout/chevron2"/>
    <dgm:cxn modelId="{AC9BFA64-D7D7-4407-A4AC-EA87D2FB8D1E}" type="presParOf" srcId="{5D0452DD-6335-4B82-BA32-654E3517D5C5}" destId="{F8EB9C16-4AA2-4A4E-A972-F3A1E42C25FC}" srcOrd="0" destOrd="0" presId="urn:microsoft.com/office/officeart/2005/8/layout/chevron2"/>
    <dgm:cxn modelId="{162561D8-A1EE-4E4C-A9A6-9E68863E3FBD}" type="presParOf" srcId="{5D0452DD-6335-4B82-BA32-654E3517D5C5}" destId="{761B4FDB-5F12-4912-ABF9-72CC1E779525}" srcOrd="1" destOrd="0" presId="urn:microsoft.com/office/officeart/2005/8/layout/chevron2"/>
    <dgm:cxn modelId="{6FFB77DF-E8AD-4442-9F14-0DB8AD4C448C}" type="presParOf" srcId="{E9CEDE48-2185-4F08-9BDE-A3FC57CF282F}" destId="{5C7F2806-1C84-436A-9858-5BD182EEFDCC}" srcOrd="3" destOrd="0" presId="urn:microsoft.com/office/officeart/2005/8/layout/chevron2"/>
    <dgm:cxn modelId="{BE12BDC0-516B-4F09-B0E0-E0F6AC62CFB0}" type="presParOf" srcId="{E9CEDE48-2185-4F08-9BDE-A3FC57CF282F}" destId="{A7AA6C16-C779-411D-A528-713AEEE4E3F4}" srcOrd="4" destOrd="0" presId="urn:microsoft.com/office/officeart/2005/8/layout/chevron2"/>
    <dgm:cxn modelId="{28805397-0AF8-4EC8-B305-B8FD269E5787}" type="presParOf" srcId="{A7AA6C16-C779-411D-A528-713AEEE4E3F4}" destId="{87E31B6A-641B-4C9A-A42D-7D28DB108035}" srcOrd="0" destOrd="0" presId="urn:microsoft.com/office/officeart/2005/8/layout/chevron2"/>
    <dgm:cxn modelId="{930C3813-B2C0-487A-B0A6-8B3349AC53CA}" type="presParOf" srcId="{A7AA6C16-C779-411D-A528-713AEEE4E3F4}" destId="{0E5B1EB6-9388-4157-887C-FC0B613529B0}" srcOrd="1" destOrd="0" presId="urn:microsoft.com/office/officeart/2005/8/layout/chevron2"/>
    <dgm:cxn modelId="{2D81DCD1-D213-4A20-BD36-FF081353A04A}" type="presParOf" srcId="{E9CEDE48-2185-4F08-9BDE-A3FC57CF282F}" destId="{651CDFD0-9041-4581-B40A-3C754775B520}" srcOrd="5" destOrd="0" presId="urn:microsoft.com/office/officeart/2005/8/layout/chevron2"/>
    <dgm:cxn modelId="{80DCA715-931B-4918-8CA3-76C0C2EE7937}" type="presParOf" srcId="{E9CEDE48-2185-4F08-9BDE-A3FC57CF282F}" destId="{01DFC427-6245-4A07-9642-041C64C5CC21}" srcOrd="6" destOrd="0" presId="urn:microsoft.com/office/officeart/2005/8/layout/chevron2"/>
    <dgm:cxn modelId="{22A4A32D-39A3-452A-B8E4-50675934ADF1}" type="presParOf" srcId="{01DFC427-6245-4A07-9642-041C64C5CC21}" destId="{C64F9ED3-7F67-4E82-B8F5-C749ADF14F8C}" srcOrd="0" destOrd="0" presId="urn:microsoft.com/office/officeart/2005/8/layout/chevron2"/>
    <dgm:cxn modelId="{B97A37B4-EAF5-471A-B3E4-A9779B9B2B67}" type="presParOf" srcId="{01DFC427-6245-4A07-9642-041C64C5CC21}" destId="{C9891650-8F1D-4FE8-8531-7487ED96669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941F91-CFEF-448E-B812-071AE6DE788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0543F1A9-F525-4963-863B-BC609FB376F0}">
      <dgm:prSet phldrT="[Szöveg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hu-HU" dirty="0"/>
            <a:t>Egészség-gazdaság</a:t>
          </a:r>
        </a:p>
      </dgm:t>
    </dgm:pt>
    <dgm:pt modelId="{EAA3451E-758D-489B-B950-5B796139C81A}" type="parTrans" cxnId="{AF44D32C-C7FE-4D48-A52E-860E9A17BE7D}">
      <dgm:prSet/>
      <dgm:spPr/>
      <dgm:t>
        <a:bodyPr/>
        <a:lstStyle/>
        <a:p>
          <a:endParaRPr lang="hu-HU"/>
        </a:p>
      </dgm:t>
    </dgm:pt>
    <dgm:pt modelId="{8C5D9EAC-4E8B-47CF-B7A0-27E3C940A667}" type="sibTrans" cxnId="{AF44D32C-C7FE-4D48-A52E-860E9A17BE7D}">
      <dgm:prSet/>
      <dgm:spPr/>
      <dgm:t>
        <a:bodyPr/>
        <a:lstStyle/>
        <a:p>
          <a:endParaRPr lang="hu-HU"/>
        </a:p>
      </dgm:t>
    </dgm:pt>
    <dgm:pt modelId="{F99928FD-E947-42C5-8E2C-15225DDE389E}">
      <dgm:prSet phldrT="[Szöveg]"/>
      <dgm:spPr>
        <a:solidFill>
          <a:srgbClr val="FFA7C4">
            <a:alpha val="50000"/>
          </a:srgbClr>
        </a:solidFill>
      </dgm:spPr>
      <dgm:t>
        <a:bodyPr/>
        <a:lstStyle/>
        <a:p>
          <a:r>
            <a:rPr lang="hu-HU" dirty="0"/>
            <a:t>ESIF</a:t>
          </a:r>
        </a:p>
      </dgm:t>
    </dgm:pt>
    <dgm:pt modelId="{546C69FA-269B-4809-8E96-E5510C4CCB31}" type="parTrans" cxnId="{EA2ED217-A1B8-4F56-95D0-AEE0E81ABBAC}">
      <dgm:prSet/>
      <dgm:spPr/>
      <dgm:t>
        <a:bodyPr/>
        <a:lstStyle/>
        <a:p>
          <a:endParaRPr lang="hu-HU"/>
        </a:p>
      </dgm:t>
    </dgm:pt>
    <dgm:pt modelId="{A3CAD4CB-C27F-4F1D-9983-61EE7FEC16E8}" type="sibTrans" cxnId="{EA2ED217-A1B8-4F56-95D0-AEE0E81ABBAC}">
      <dgm:prSet/>
      <dgm:spPr/>
      <dgm:t>
        <a:bodyPr/>
        <a:lstStyle/>
        <a:p>
          <a:endParaRPr lang="hu-HU"/>
        </a:p>
      </dgm:t>
    </dgm:pt>
    <dgm:pt modelId="{3FC913F7-E90F-4FEC-96D4-5FD4B917B871}">
      <dgm:prSet phldrT="[Szöveg]"/>
      <dgm:spPr/>
      <dgm:t>
        <a:bodyPr/>
        <a:lstStyle/>
        <a:p>
          <a:r>
            <a:rPr lang="hu-HU" dirty="0"/>
            <a:t>Innováció</a:t>
          </a:r>
        </a:p>
      </dgm:t>
    </dgm:pt>
    <dgm:pt modelId="{C11E2813-C9AB-4AF1-A9F9-BDA5B9A7F038}" type="parTrans" cxnId="{76C9DC7D-4DEA-4D78-B68D-5E3F22524BC9}">
      <dgm:prSet/>
      <dgm:spPr/>
      <dgm:t>
        <a:bodyPr/>
        <a:lstStyle/>
        <a:p>
          <a:endParaRPr lang="hu-HU"/>
        </a:p>
      </dgm:t>
    </dgm:pt>
    <dgm:pt modelId="{DF0B7B72-FEA5-4398-B93D-02A45DED64AE}" type="sibTrans" cxnId="{76C9DC7D-4DEA-4D78-B68D-5E3F22524BC9}">
      <dgm:prSet/>
      <dgm:spPr/>
      <dgm:t>
        <a:bodyPr/>
        <a:lstStyle/>
        <a:p>
          <a:endParaRPr lang="hu-HU"/>
        </a:p>
      </dgm:t>
    </dgm:pt>
    <dgm:pt modelId="{6B13A1F9-F64B-47D2-BA92-3AA3EF7026F7}" type="pres">
      <dgm:prSet presAssocID="{92941F91-CFEF-448E-B812-071AE6DE7886}" presName="compositeShape" presStyleCnt="0">
        <dgm:presLayoutVars>
          <dgm:chMax val="7"/>
          <dgm:dir/>
          <dgm:resizeHandles val="exact"/>
        </dgm:presLayoutVars>
      </dgm:prSet>
      <dgm:spPr/>
    </dgm:pt>
    <dgm:pt modelId="{34172D1B-412A-4B37-9F6C-D47898414AA6}" type="pres">
      <dgm:prSet presAssocID="{0543F1A9-F525-4963-863B-BC609FB376F0}" presName="circ1" presStyleLbl="vennNode1" presStyleIdx="0" presStyleCnt="3"/>
      <dgm:spPr/>
      <dgm:t>
        <a:bodyPr/>
        <a:lstStyle/>
        <a:p>
          <a:endParaRPr lang="hu-HU"/>
        </a:p>
      </dgm:t>
    </dgm:pt>
    <dgm:pt modelId="{4353B507-ECF1-4C28-A623-C01DB71D41A7}" type="pres">
      <dgm:prSet presAssocID="{0543F1A9-F525-4963-863B-BC609FB376F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28FFFA2F-0815-4028-B2CE-7F7AC332CDBF}" type="pres">
      <dgm:prSet presAssocID="{F99928FD-E947-42C5-8E2C-15225DDE389E}" presName="circ2" presStyleLbl="vennNode1" presStyleIdx="1" presStyleCnt="3"/>
      <dgm:spPr/>
      <dgm:t>
        <a:bodyPr/>
        <a:lstStyle/>
        <a:p>
          <a:endParaRPr lang="hu-HU"/>
        </a:p>
      </dgm:t>
    </dgm:pt>
    <dgm:pt modelId="{1061CC4D-33F7-475C-BF75-A1CE781CF903}" type="pres">
      <dgm:prSet presAssocID="{F99928FD-E947-42C5-8E2C-15225DDE389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FF765A1-B16C-4730-956F-1F670D2004C7}" type="pres">
      <dgm:prSet presAssocID="{3FC913F7-E90F-4FEC-96D4-5FD4B917B871}" presName="circ3" presStyleLbl="vennNode1" presStyleIdx="2" presStyleCnt="3"/>
      <dgm:spPr/>
      <dgm:t>
        <a:bodyPr/>
        <a:lstStyle/>
        <a:p>
          <a:endParaRPr lang="hu-HU"/>
        </a:p>
      </dgm:t>
    </dgm:pt>
    <dgm:pt modelId="{D14694AE-6A3C-4CA4-9AE9-0992C8B8F852}" type="pres">
      <dgm:prSet presAssocID="{3FC913F7-E90F-4FEC-96D4-5FD4B917B87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8B73E97A-C534-46BC-972B-0847D0046BB9}" type="presOf" srcId="{0543F1A9-F525-4963-863B-BC609FB376F0}" destId="{4353B507-ECF1-4C28-A623-C01DB71D41A7}" srcOrd="1" destOrd="0" presId="urn:microsoft.com/office/officeart/2005/8/layout/venn1"/>
    <dgm:cxn modelId="{76C9DC7D-4DEA-4D78-B68D-5E3F22524BC9}" srcId="{92941F91-CFEF-448E-B812-071AE6DE7886}" destId="{3FC913F7-E90F-4FEC-96D4-5FD4B917B871}" srcOrd="2" destOrd="0" parTransId="{C11E2813-C9AB-4AF1-A9F9-BDA5B9A7F038}" sibTransId="{DF0B7B72-FEA5-4398-B93D-02A45DED64AE}"/>
    <dgm:cxn modelId="{406AEE55-9D92-4358-9975-EA5C93B52F7A}" type="presOf" srcId="{F99928FD-E947-42C5-8E2C-15225DDE389E}" destId="{28FFFA2F-0815-4028-B2CE-7F7AC332CDBF}" srcOrd="0" destOrd="0" presId="urn:microsoft.com/office/officeart/2005/8/layout/venn1"/>
    <dgm:cxn modelId="{6AA144B6-4F17-47BC-84B3-1F443A24531E}" type="presOf" srcId="{92941F91-CFEF-448E-B812-071AE6DE7886}" destId="{6B13A1F9-F64B-47D2-BA92-3AA3EF7026F7}" srcOrd="0" destOrd="0" presId="urn:microsoft.com/office/officeart/2005/8/layout/venn1"/>
    <dgm:cxn modelId="{AF44D32C-C7FE-4D48-A52E-860E9A17BE7D}" srcId="{92941F91-CFEF-448E-B812-071AE6DE7886}" destId="{0543F1A9-F525-4963-863B-BC609FB376F0}" srcOrd="0" destOrd="0" parTransId="{EAA3451E-758D-489B-B950-5B796139C81A}" sibTransId="{8C5D9EAC-4E8B-47CF-B7A0-27E3C940A667}"/>
    <dgm:cxn modelId="{BEFFC278-30B1-4567-89D0-65663433AEE5}" type="presOf" srcId="{3FC913F7-E90F-4FEC-96D4-5FD4B917B871}" destId="{EFF765A1-B16C-4730-956F-1F670D2004C7}" srcOrd="0" destOrd="0" presId="urn:microsoft.com/office/officeart/2005/8/layout/venn1"/>
    <dgm:cxn modelId="{EA2ED217-A1B8-4F56-95D0-AEE0E81ABBAC}" srcId="{92941F91-CFEF-448E-B812-071AE6DE7886}" destId="{F99928FD-E947-42C5-8E2C-15225DDE389E}" srcOrd="1" destOrd="0" parTransId="{546C69FA-269B-4809-8E96-E5510C4CCB31}" sibTransId="{A3CAD4CB-C27F-4F1D-9983-61EE7FEC16E8}"/>
    <dgm:cxn modelId="{06A12D0F-56FE-4F0E-B82E-F777093FE34C}" type="presOf" srcId="{F99928FD-E947-42C5-8E2C-15225DDE389E}" destId="{1061CC4D-33F7-475C-BF75-A1CE781CF903}" srcOrd="1" destOrd="0" presId="urn:microsoft.com/office/officeart/2005/8/layout/venn1"/>
    <dgm:cxn modelId="{D13A32F2-C50F-4317-8916-6A5D1A3BB961}" type="presOf" srcId="{0543F1A9-F525-4963-863B-BC609FB376F0}" destId="{34172D1B-412A-4B37-9F6C-D47898414AA6}" srcOrd="0" destOrd="0" presId="urn:microsoft.com/office/officeart/2005/8/layout/venn1"/>
    <dgm:cxn modelId="{6C33680C-8926-4F52-8128-82F744EC6049}" type="presOf" srcId="{3FC913F7-E90F-4FEC-96D4-5FD4B917B871}" destId="{D14694AE-6A3C-4CA4-9AE9-0992C8B8F852}" srcOrd="1" destOrd="0" presId="urn:microsoft.com/office/officeart/2005/8/layout/venn1"/>
    <dgm:cxn modelId="{58F4E96B-8A71-48CB-8473-B57DCAFB10F6}" type="presParOf" srcId="{6B13A1F9-F64B-47D2-BA92-3AA3EF7026F7}" destId="{34172D1B-412A-4B37-9F6C-D47898414AA6}" srcOrd="0" destOrd="0" presId="urn:microsoft.com/office/officeart/2005/8/layout/venn1"/>
    <dgm:cxn modelId="{E1D2F4A4-ABB4-4685-9EE0-2FBE4E3846A2}" type="presParOf" srcId="{6B13A1F9-F64B-47D2-BA92-3AA3EF7026F7}" destId="{4353B507-ECF1-4C28-A623-C01DB71D41A7}" srcOrd="1" destOrd="0" presId="urn:microsoft.com/office/officeart/2005/8/layout/venn1"/>
    <dgm:cxn modelId="{292F4D40-88AB-461F-A320-BD2E4CAAEFBD}" type="presParOf" srcId="{6B13A1F9-F64B-47D2-BA92-3AA3EF7026F7}" destId="{28FFFA2F-0815-4028-B2CE-7F7AC332CDBF}" srcOrd="2" destOrd="0" presId="urn:microsoft.com/office/officeart/2005/8/layout/venn1"/>
    <dgm:cxn modelId="{AE6206A0-E62F-4902-A418-AC1C093536C4}" type="presParOf" srcId="{6B13A1F9-F64B-47D2-BA92-3AA3EF7026F7}" destId="{1061CC4D-33F7-475C-BF75-A1CE781CF903}" srcOrd="3" destOrd="0" presId="urn:microsoft.com/office/officeart/2005/8/layout/venn1"/>
    <dgm:cxn modelId="{2BF3BAC0-65C5-48E0-94FD-A8536A570C33}" type="presParOf" srcId="{6B13A1F9-F64B-47D2-BA92-3AA3EF7026F7}" destId="{EFF765A1-B16C-4730-956F-1F670D2004C7}" srcOrd="4" destOrd="0" presId="urn:microsoft.com/office/officeart/2005/8/layout/venn1"/>
    <dgm:cxn modelId="{E6262413-DAEA-461A-BF38-A40FFAFEB380}" type="presParOf" srcId="{6B13A1F9-F64B-47D2-BA92-3AA3EF7026F7}" destId="{D14694AE-6A3C-4CA4-9AE9-0992C8B8F852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428192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21576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92375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02254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38729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24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348830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 algn="l" fontAlgn="ctr">
              <a:buFont typeface="+mj-lt"/>
              <a:buAutoNum type="arabicParenR"/>
            </a:pPr>
            <a:r>
              <a:rPr lang="hu-HU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 valós piaci igényekre épülő - az egészségbiztosítási finanszírozásba történő befogadását is előkészítő – innováció támogatása</a:t>
            </a:r>
          </a:p>
          <a:p>
            <a:pPr marL="228600" indent="-228600" algn="l" fontAlgn="ctr">
              <a:buFont typeface="+mj-lt"/>
              <a:buAutoNum type="arabicParenR"/>
            </a:pPr>
            <a:r>
              <a:rPr lang="hu-HU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Elektronikus egészségügyi ágazati fejlesztésekhez (EEÁF) való kapcsolódás támogatása</a:t>
            </a:r>
          </a:p>
          <a:p>
            <a:pPr marL="228600" indent="-228600" algn="l" fontAlgn="ctr">
              <a:buFont typeface="+mj-lt"/>
              <a:buAutoNum type="arabicParenR"/>
            </a:pPr>
            <a:r>
              <a:rPr lang="hu-HU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Felkészülés az innovatív közbeszerzési eljárásokra:</a:t>
            </a:r>
            <a:br>
              <a:rPr lang="hu-HU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hu-HU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A) Beszerzőknek és B) Ajánlattevők</a:t>
            </a:r>
          </a:p>
          <a:p>
            <a:pPr marL="228600" indent="-228600" algn="l" fontAlgn="ctr">
              <a:buFont typeface="+mj-lt"/>
              <a:buAutoNum type="arabicParenR"/>
            </a:pPr>
            <a:r>
              <a:rPr lang="hu-HU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QH együttműködés, integráció és hálózatosodás új innovatív ellátási szolgáltatások kifejlesztésére és nyújtására, a módszertani, a technológiai és az üzleti innováció összekapcsolásának ösztönzésére</a:t>
            </a:r>
          </a:p>
          <a:p>
            <a:pPr marL="228600" marR="0" lvl="0" indent="-2286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lang="hu-HU" sz="1200" dirty="0" smtClean="0"/>
              <a:t>Élő Laboratóriumok felállításának támogatása (a GINOP PA8 lehetséges társfinanszírozásának kombinálásával)</a:t>
            </a:r>
          </a:p>
          <a:p>
            <a:pPr marL="228600" marR="0" lvl="0" indent="-2286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lang="hu-HU" sz="1200" dirty="0" smtClean="0"/>
              <a:t>a GINOP 1.2.4-16 “Ipari Parkok fejlesztése” c. felhívás több szempontú módosítása – nyitott innováció, inkubáció, akceleráció</a:t>
            </a:r>
            <a:endParaRPr lang="hu-HU" sz="1200" b="0" i="0" u="none" strike="noStrike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79159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21496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27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57432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28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91122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 algn="l" fontAlgn="ctr">
              <a:buFont typeface="+mj-lt"/>
              <a:buAutoNum type="arabicParenR"/>
            </a:pPr>
            <a:r>
              <a:rPr lang="hu-HU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 valós piaci igényekre épülő - az egészségbiztosítási finanszírozásba történő befogadását is előkészítő – innováció támogatása</a:t>
            </a:r>
          </a:p>
          <a:p>
            <a:pPr marL="228600" indent="-228600" algn="l" fontAlgn="ctr">
              <a:buFont typeface="+mj-lt"/>
              <a:buAutoNum type="arabicParenR"/>
            </a:pPr>
            <a:r>
              <a:rPr lang="hu-HU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Elektronikus egészségügyi ágazati fejlesztésekhez (EEÁF) való kapcsolódás támogatása</a:t>
            </a:r>
          </a:p>
          <a:p>
            <a:pPr marL="228600" indent="-228600" algn="l" fontAlgn="ctr">
              <a:buFont typeface="+mj-lt"/>
              <a:buAutoNum type="arabicParenR"/>
            </a:pPr>
            <a:r>
              <a:rPr lang="hu-HU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Felkészülés az innovatív közbeszerzési eljárásokra:</a:t>
            </a:r>
            <a:br>
              <a:rPr lang="hu-HU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hu-HU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A) Beszerzőknek és B) Ajánlattevők</a:t>
            </a:r>
          </a:p>
          <a:p>
            <a:pPr marL="228600" indent="-228600" algn="l" fontAlgn="ctr">
              <a:buFont typeface="+mj-lt"/>
              <a:buAutoNum type="arabicParenR"/>
            </a:pPr>
            <a:r>
              <a:rPr lang="hu-HU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QH együttműködés, integráció és hálózatosodás új innovatív ellátási szolgáltatások kifejlesztésére és nyújtására, a módszertani, a technológiai és az üzleti innováció összekapcsolásának ösztönzésére</a:t>
            </a:r>
          </a:p>
          <a:p>
            <a:pPr marL="228600" marR="0" lvl="0" indent="-2286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lang="hu-HU" sz="1200" dirty="0" smtClean="0"/>
              <a:t>Élő Laboratóriumok felállításának támogatása (a GINOP PA8 lehetséges társfinanszírozásának kombinálásával)</a:t>
            </a:r>
          </a:p>
          <a:p>
            <a:pPr marL="228600" marR="0" lvl="0" indent="-2286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lang="hu-HU" sz="1200" dirty="0" smtClean="0"/>
              <a:t>a GINOP 1.2.4-16 “Ipari Parkok fejlesztése” c. felhívás több szempontú módosítása – nyitott innováció, inkubáció, akceleráció</a:t>
            </a:r>
            <a:endParaRPr lang="hu-HU" sz="1200" b="0" i="0" u="none" strike="noStrike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29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11972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30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1813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736414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 algn="l" fontAlgn="ctr">
              <a:buFont typeface="+mj-lt"/>
              <a:buAutoNum type="arabicParenR"/>
            </a:pPr>
            <a:r>
              <a:rPr lang="hu-HU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 valós piaci igényekre épülő - az egészségbiztosítási finanszírozásba történő befogadását is előkészítő – innováció támogatása</a:t>
            </a:r>
          </a:p>
          <a:p>
            <a:pPr marL="228600" indent="-228600" algn="l" fontAlgn="ctr">
              <a:buFont typeface="+mj-lt"/>
              <a:buAutoNum type="arabicParenR"/>
            </a:pPr>
            <a:r>
              <a:rPr lang="hu-HU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Elektronikus egészségügyi ágazati fejlesztésekhez (EEÁF) való kapcsolódás támogatása</a:t>
            </a:r>
          </a:p>
          <a:p>
            <a:pPr marL="228600" indent="-228600" algn="l" fontAlgn="ctr">
              <a:buFont typeface="+mj-lt"/>
              <a:buAutoNum type="arabicParenR"/>
            </a:pPr>
            <a:r>
              <a:rPr lang="hu-HU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Felkészülés az innovatív közbeszerzési eljárásokra:</a:t>
            </a:r>
            <a:br>
              <a:rPr lang="hu-HU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hu-HU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A) Beszerzőknek és B) Ajánlattevők</a:t>
            </a:r>
          </a:p>
          <a:p>
            <a:pPr marL="228600" indent="-228600" algn="l" fontAlgn="ctr">
              <a:buFont typeface="+mj-lt"/>
              <a:buAutoNum type="arabicParenR"/>
            </a:pPr>
            <a:r>
              <a:rPr lang="hu-HU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QH együttműködés, integráció és hálózatosodás új innovatív ellátási szolgáltatások kifejlesztésére és nyújtására, a módszertani, a technológiai és az üzleti innováció összekapcsolásának ösztönzésére</a:t>
            </a:r>
          </a:p>
          <a:p>
            <a:pPr marL="228600" marR="0" lvl="0" indent="-2286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lang="hu-HU" sz="1200" dirty="0" smtClean="0"/>
              <a:t>Élő Laboratóriumok felállításának támogatása (a GINOP PA8 lehetséges társfinanszírozásának kombinálásával)</a:t>
            </a:r>
          </a:p>
          <a:p>
            <a:pPr marL="228600" marR="0" lvl="0" indent="-2286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lang="hu-HU" sz="1200" dirty="0" smtClean="0"/>
              <a:t>a GINOP 1.2.4-16 “Ipari Parkok fejlesztése” c. felhívás több szempontú módosítása – nyitott innováció, inkubáció, akceleráció</a:t>
            </a:r>
            <a:endParaRPr lang="hu-HU" sz="1200" b="0" i="0" u="none" strike="noStrike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31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7139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32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66943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77114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b="1" i="0" u="none" strike="noStrike" kern="1200" cap="none" dirty="0" smtClean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r>
              <a:rPr lang="hu-HU" sz="1200" b="1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PAGE 1</a:t>
            </a:r>
          </a:p>
          <a:p>
            <a:r>
              <a:rPr lang="en-US" sz="1200" b="1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1. Your full name *</a:t>
            </a:r>
          </a:p>
          <a:p>
            <a:pPr fontAlgn="t"/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Your answer</a:t>
            </a:r>
          </a:p>
          <a:p>
            <a:r>
              <a:rPr lang="en-US" sz="1200" b="1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2. Your </a:t>
            </a:r>
            <a:r>
              <a:rPr lang="en-US" sz="1200" b="1" i="0" u="none" strike="noStrike" kern="1200" cap="none" dirty="0" err="1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organisation</a:t>
            </a:r>
            <a:r>
              <a:rPr lang="en-US" sz="1200" b="1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*</a:t>
            </a:r>
          </a:p>
          <a:p>
            <a:pPr fontAlgn="t"/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Your answer</a:t>
            </a:r>
          </a:p>
          <a:p>
            <a:r>
              <a:rPr lang="en-US" sz="1200" b="1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3. Your country and NUTS 2 *</a:t>
            </a:r>
          </a:p>
          <a:p>
            <a:pPr fontAlgn="t"/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Your answer</a:t>
            </a:r>
          </a:p>
          <a:p>
            <a:r>
              <a:rPr lang="en-US" sz="1200" b="1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4. Your role in the project *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Staff member of the lead partner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Staff member of a partner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Member of a stakeholder group</a:t>
            </a:r>
            <a:endParaRPr lang="hu-HU" sz="1200" b="0" i="0" u="none" strike="noStrike" kern="1200" cap="none" dirty="0" smtClean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r>
              <a:rPr lang="hu-HU" sz="1200" b="1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5</a:t>
            </a:r>
            <a:r>
              <a:rPr lang="en-US" sz="1200" b="1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Role of your </a:t>
            </a:r>
            <a:r>
              <a:rPr lang="en-US" sz="1200" b="1" i="0" u="none" strike="noStrike" kern="1200" cap="none" dirty="0" err="1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organisation</a:t>
            </a:r>
            <a:r>
              <a:rPr lang="en-US" sz="1200" b="1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in relation to the policy instrument addressed by the project in your region *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Directly responsible for the policy instrument addressed by the project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If you are a ‘policy responsible </a:t>
            </a:r>
            <a:r>
              <a:rPr lang="en-US" sz="1200" b="0" i="0" u="none" strike="noStrike" kern="1200" cap="none" dirty="0" err="1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organisation</a:t>
            </a: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’, are you Managing Authority / intermediate body of a Structural Funds operational </a:t>
            </a:r>
            <a:r>
              <a:rPr lang="en-US" sz="1200" b="0" i="0" u="none" strike="noStrike" kern="1200" cap="none" dirty="0" err="1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programme</a:t>
            </a: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?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If you are a ‘policy responsible </a:t>
            </a:r>
            <a:r>
              <a:rPr lang="en-US" sz="1200" b="0" i="0" u="none" strike="noStrike" kern="1200" cap="none" dirty="0" err="1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organisation</a:t>
            </a: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’, are you </a:t>
            </a:r>
            <a:r>
              <a:rPr lang="en-US" sz="1200" b="0" i="0" u="none" strike="noStrike" kern="1200" cap="none" dirty="0" err="1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organisation</a:t>
            </a: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responsible for other regional development policies?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Not directly responsible for the policy instrument addressed in the project</a:t>
            </a:r>
            <a:endParaRPr lang="hu-HU" sz="1200" b="0" i="0" u="none" strike="noStrike" kern="1200" cap="none" dirty="0" smtClean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r>
              <a:rPr lang="hu-HU" sz="1200" b="1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PAGE 2</a:t>
            </a:r>
          </a:p>
          <a:p>
            <a:r>
              <a:rPr lang="en-US" sz="1200" b="1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Please indicate to which extent you agree with the following statements *</a:t>
            </a:r>
            <a:endParaRPr lang="hu-HU" sz="1200" b="1" i="0" u="none" strike="noStrike" kern="1200" cap="none" dirty="0" smtClean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fontAlgn="ctr"/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 felt the need to increase my professional capacity before participating in the project.</a:t>
            </a:r>
            <a:r>
              <a:rPr lang="hu-HU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1200" b="0" i="0" u="none" strike="noStrike" kern="1200" cap="none" dirty="0" smtClean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Strongly disagree</a:t>
            </a:r>
            <a:r>
              <a:rPr lang="hu-HU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/ </a:t>
            </a: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Disagree</a:t>
            </a:r>
            <a:r>
              <a:rPr lang="hu-HU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/ </a:t>
            </a: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Agree</a:t>
            </a:r>
            <a:r>
              <a:rPr lang="hu-HU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/ </a:t>
            </a: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Strongly agree</a:t>
            </a:r>
          </a:p>
          <a:p>
            <a:pPr fontAlgn="ctr"/>
            <a:r>
              <a:rPr lang="en-US" sz="1200" b="1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During the project activities, I came across interesting practices and ideas from other regions.</a:t>
            </a:r>
            <a:endParaRPr lang="hu-HU" sz="1200" b="1" i="0" u="none" strike="noStrike" kern="1200" cap="none" dirty="0" smtClean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Strongly disagree</a:t>
            </a:r>
            <a:r>
              <a:rPr lang="hu-HU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/ </a:t>
            </a: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Disagree</a:t>
            </a:r>
            <a:r>
              <a:rPr lang="hu-HU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/ </a:t>
            </a: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Agree</a:t>
            </a:r>
            <a:r>
              <a:rPr lang="hu-HU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/ </a:t>
            </a: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Strongly agree</a:t>
            </a:r>
          </a:p>
          <a:p>
            <a:pPr marL="171450" indent="-171450" fontAlgn="ctr">
              <a:buFont typeface="Wingdings" panose="05000000000000000000" pitchFamily="2" charset="2"/>
              <a:buChar char="q"/>
            </a:pP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Which project activity did you find the most useful for learning from other regions (only one answer possible)?</a:t>
            </a:r>
            <a:endParaRPr lang="hu-HU" sz="1200" b="0" i="0" u="none" strike="noStrike" kern="1200" cap="none" dirty="0" smtClean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Thematic seminar / workshop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Study visit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Stakeholder group meeting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Staff exchange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Other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None</a:t>
            </a:r>
          </a:p>
          <a:p>
            <a:r>
              <a:rPr lang="en-US" sz="1200" b="1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If possible, please indicate which are the practices / ideas you found the most interesting and why (max. 1500 characters)</a:t>
            </a:r>
          </a:p>
          <a:p>
            <a:pPr fontAlgn="t"/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Your answer</a:t>
            </a:r>
          </a:p>
          <a:p>
            <a:r>
              <a:rPr lang="en-US" sz="1200" b="1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Please indicate to which extent you agree with the following statements *</a:t>
            </a:r>
            <a:endParaRPr lang="hu-HU" sz="1200" b="1" i="0" u="none" strike="noStrike" kern="1200" cap="none" dirty="0" smtClean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Thanks to your participation in the project, do you consider that you have increased your professional competence?</a:t>
            </a:r>
            <a:endParaRPr lang="en-US" sz="1200" b="1" i="0" u="none" strike="noStrike" kern="1200" cap="none" dirty="0" smtClean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71450" indent="-171450" fontAlgn="ctr">
              <a:buFont typeface="Wingdings" panose="05000000000000000000" pitchFamily="2" charset="2"/>
              <a:buChar char="q"/>
            </a:pP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Not at all</a:t>
            </a:r>
          </a:p>
          <a:p>
            <a:pPr marL="171450" indent="-171450" fontAlgn="ctr">
              <a:buFont typeface="Wingdings" panose="05000000000000000000" pitchFamily="2" charset="2"/>
              <a:buChar char="q"/>
            </a:pP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 a small degree</a:t>
            </a:r>
          </a:p>
          <a:p>
            <a:pPr marL="171450" indent="-171450" fontAlgn="ctr">
              <a:buFont typeface="Wingdings" panose="05000000000000000000" pitchFamily="2" charset="2"/>
              <a:buChar char="q"/>
            </a:pP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 a large degree</a:t>
            </a:r>
          </a:p>
          <a:p>
            <a:pPr marL="171450" indent="-171450" fontAlgn="ctr">
              <a:buFont typeface="Wingdings" panose="05000000000000000000" pitchFamily="2" charset="2"/>
              <a:buChar char="q"/>
            </a:pPr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Thanks to your participation in the project, do you consider that you have increased your professional competence?</a:t>
            </a:r>
          </a:p>
          <a:p>
            <a:r>
              <a:rPr lang="en-US" sz="1200" b="1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If possible, please explain further how the increased competence impacts your daily work and if it is important for the action plan implementation (max. 1,500 characters)</a:t>
            </a:r>
          </a:p>
          <a:p>
            <a:pPr fontAlgn="t"/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Your answer</a:t>
            </a:r>
          </a:p>
          <a:p>
            <a:r>
              <a:rPr lang="en-US" sz="1200" b="1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Other information (max. 1,500 characters): Please provide any other relevant information related to the learning process</a:t>
            </a:r>
          </a:p>
          <a:p>
            <a:pPr fontAlgn="t"/>
            <a:r>
              <a:rPr lang="en-US" sz="1200" b="0" i="0" u="none" strike="noStrike" kern="1200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Your answer</a:t>
            </a:r>
          </a:p>
          <a:p>
            <a:pPr marL="0" indent="0" fontAlgn="ctr">
              <a:buFont typeface="Wingdings" panose="05000000000000000000" pitchFamily="2" charset="2"/>
              <a:buNone/>
            </a:pPr>
            <a:endParaRPr lang="en-US" sz="1200" b="0" i="0" u="none" strike="noStrike" kern="1200" cap="none" dirty="0" smtClean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endParaRPr lang="en-US" sz="1200" b="0" i="0" u="none" strike="noStrike" kern="1200" cap="none" dirty="0" smtClean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endParaRPr lang="en-US" sz="1200" b="0" i="0" u="none" strike="noStrike" kern="1200" cap="none" dirty="0" smtClean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buFont typeface="Wingdings" panose="05000000000000000000" pitchFamily="2" charset="2"/>
              <a:buNone/>
            </a:pPr>
            <a:endParaRPr lang="en-US" sz="1200" b="0" i="0" u="none" strike="noStrike" kern="1200" cap="none" dirty="0" smtClean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7911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9493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916154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BECE1-868B-4983-9655-ECCB303A16B6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28664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97993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83048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3024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CK BIG ORIGAMI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Table pag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467543" y="432000"/>
            <a:ext cx="8229600" cy="63408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3" name="Shape 53"/>
          <p:cNvSpPr txBox="1"/>
          <p:nvPr/>
        </p:nvSpPr>
        <p:spPr>
          <a:xfrm>
            <a:off x="539552" y="1340767"/>
            <a:ext cx="813690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467543" y="5157787"/>
            <a:ext cx="8208143" cy="12235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400"/>
              </a:spcBef>
              <a:buClr>
                <a:srgbClr val="595959"/>
              </a:buClr>
              <a:buFont typeface="Arial"/>
              <a:buNone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Courier New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page Light Green origami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Shape 6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980727" y="1093028"/>
            <a:ext cx="6153684" cy="5648339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1196751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457200" y="2492896"/>
            <a:ext cx="3008313" cy="305720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rgbClr val="595959"/>
              </a:buClr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180"/>
              </a:spcBef>
              <a:buClr>
                <a:srgbClr val="595959"/>
              </a:buClr>
              <a:buFont typeface="Arial"/>
              <a:buNone/>
              <a:defRPr sz="9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3575050" y="1205801"/>
            <a:ext cx="5111750" cy="49203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360"/>
              </a:spcBef>
              <a:buClr>
                <a:schemeClr val="dk2"/>
              </a:buClr>
              <a:buFont typeface="Arial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360"/>
              </a:spcBef>
              <a:buClr>
                <a:srgbClr val="595959"/>
              </a:buClr>
              <a:buFont typeface="Arial"/>
              <a:buNone/>
              <a:defRPr sz="1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360"/>
              </a:spcBef>
              <a:buClr>
                <a:schemeClr val="dk1"/>
              </a:buClr>
              <a:buFont typeface="Courier New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page Yellow origami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Shape 6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980727" y="1093028"/>
            <a:ext cx="6153684" cy="5648339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1196751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457200" y="2492896"/>
            <a:ext cx="3008313" cy="305720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rgbClr val="595959"/>
              </a:buClr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180"/>
              </a:spcBef>
              <a:buClr>
                <a:srgbClr val="595959"/>
              </a:buClr>
              <a:buFont typeface="Arial"/>
              <a:buNone/>
              <a:defRPr sz="9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3575050" y="1205801"/>
            <a:ext cx="5111750" cy="49203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360"/>
              </a:spcBef>
              <a:buClr>
                <a:schemeClr val="dk2"/>
              </a:buClr>
              <a:buFont typeface="Arial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360"/>
              </a:spcBef>
              <a:buClr>
                <a:srgbClr val="595959"/>
              </a:buClr>
              <a:buFont typeface="Arial"/>
              <a:buNone/>
              <a:defRPr sz="1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360"/>
              </a:spcBef>
              <a:buClr>
                <a:schemeClr val="dk1"/>
              </a:buClr>
              <a:buFont typeface="Courier New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page Blue origami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Shape 7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980727" y="1093028"/>
            <a:ext cx="6153682" cy="5648339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1196751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2492896"/>
            <a:ext cx="3008313" cy="305720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rgbClr val="595959"/>
              </a:buClr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180"/>
              </a:spcBef>
              <a:buClr>
                <a:srgbClr val="595959"/>
              </a:buClr>
              <a:buFont typeface="Arial"/>
              <a:buNone/>
              <a:defRPr sz="9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2"/>
          </p:nvPr>
        </p:nvSpPr>
        <p:spPr>
          <a:xfrm>
            <a:off x="3575050" y="1205801"/>
            <a:ext cx="5111750" cy="49203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360"/>
              </a:spcBef>
              <a:buClr>
                <a:schemeClr val="dk2"/>
              </a:buClr>
              <a:buFont typeface="Arial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360"/>
              </a:spcBef>
              <a:buClr>
                <a:srgbClr val="595959"/>
              </a:buClr>
              <a:buFont typeface="Arial"/>
              <a:buNone/>
              <a:defRPr sz="1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360"/>
              </a:spcBef>
              <a:buClr>
                <a:schemeClr val="dk1"/>
              </a:buClr>
              <a:buFont typeface="Courier New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page Dark Green origami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Shape 7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980727" y="1093028"/>
            <a:ext cx="6153682" cy="5648338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1196751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57200" y="2492896"/>
            <a:ext cx="3008313" cy="305720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rgbClr val="595959"/>
              </a:buClr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180"/>
              </a:spcBef>
              <a:buClr>
                <a:srgbClr val="595959"/>
              </a:buClr>
              <a:buFont typeface="Arial"/>
              <a:buNone/>
              <a:defRPr sz="9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2"/>
          </p:nvPr>
        </p:nvSpPr>
        <p:spPr>
          <a:xfrm>
            <a:off x="3575050" y="1205801"/>
            <a:ext cx="5111750" cy="49203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360"/>
              </a:spcBef>
              <a:buClr>
                <a:schemeClr val="dk2"/>
              </a:buClr>
              <a:buFont typeface="Arial"/>
              <a:buNone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360"/>
              </a:spcBef>
              <a:buClr>
                <a:srgbClr val="595959"/>
              </a:buClr>
              <a:buFont typeface="Arial"/>
              <a:buNone/>
              <a:defRPr sz="1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360"/>
              </a:spcBef>
              <a:buClr>
                <a:schemeClr val="dk1"/>
              </a:buClr>
              <a:buFont typeface="Courier New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CONTENTpage Image square + legend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1" name="Shape 8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chemeClr val="dk2"/>
              </a:buClr>
              <a:buFont typeface="Arial"/>
              <a:buNone/>
              <a:defRPr sz="3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Noto Sans Symbols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400"/>
              </a:spcBef>
              <a:buClr>
                <a:srgbClr val="595959"/>
              </a:buClr>
              <a:buFont typeface="Arial"/>
              <a:buNone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Courier New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rgbClr val="595959"/>
              </a:buClr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180"/>
              </a:spcBef>
              <a:buClr>
                <a:srgbClr val="595959"/>
              </a:buClr>
              <a:buFont typeface="Arial"/>
              <a:buNone/>
              <a:defRPr sz="9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Courier New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text page ok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432000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368000"/>
            <a:ext cx="8207375" cy="5183186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480"/>
              </a:spcBef>
              <a:buClr>
                <a:schemeClr val="dk2"/>
              </a:buClr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400"/>
              </a:spcBef>
              <a:buClr>
                <a:srgbClr val="595959"/>
              </a:buClr>
              <a:buFont typeface="Arial"/>
              <a:buNone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Courier New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2795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210754" cy="1325563"/>
          </a:xfrm>
        </p:spPr>
        <p:txBody>
          <a:bodyPr/>
          <a:lstStyle/>
          <a:p>
            <a:r>
              <a:rPr lang="hu-HU" dirty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6"/>
            <a:ext cx="7207624" cy="3771134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93177" y="6072572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A2452A-01B5-4365-AD6A-E976882C0EB6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59579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ASIC title page + nam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933578" y="4725144"/>
            <a:ext cx="7272336" cy="215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280"/>
              </a:spcBef>
              <a:buClr>
                <a:srgbClr val="595959"/>
              </a:buClr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280"/>
              </a:spcBef>
              <a:buClr>
                <a:srgbClr val="595959"/>
              </a:buClr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280"/>
              </a:spcBef>
              <a:buClr>
                <a:srgbClr val="595959"/>
              </a:buClr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280"/>
              </a:spcBef>
              <a:buClr>
                <a:srgbClr val="595959"/>
              </a:buClr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933578" y="5157216"/>
            <a:ext cx="7272336" cy="215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280"/>
              </a:spcBef>
              <a:buClr>
                <a:srgbClr val="595959"/>
              </a:buClr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280"/>
              </a:spcBef>
              <a:buClr>
                <a:srgbClr val="595959"/>
              </a:buClr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280"/>
              </a:spcBef>
              <a:buClr>
                <a:srgbClr val="595959"/>
              </a:buClr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280"/>
              </a:spcBef>
              <a:buClr>
                <a:srgbClr val="595959"/>
              </a:buClr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933578" y="5589264"/>
            <a:ext cx="7272336" cy="215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280"/>
              </a:spcBef>
              <a:buClr>
                <a:srgbClr val="595959"/>
              </a:buClr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280"/>
              </a:spcBef>
              <a:buClr>
                <a:srgbClr val="595959"/>
              </a:buClr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280"/>
              </a:spcBef>
              <a:buClr>
                <a:srgbClr val="595959"/>
              </a:buClr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280"/>
              </a:spcBef>
              <a:buClr>
                <a:srgbClr val="595959"/>
              </a:buClr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ctrTitle"/>
          </p:nvPr>
        </p:nvSpPr>
        <p:spPr>
          <a:xfrm>
            <a:off x="685800" y="3501007"/>
            <a:ext cx="7772400" cy="7945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971600" y="6309319"/>
            <a:ext cx="7415682" cy="3874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360"/>
              </a:spcBef>
              <a:buClr>
                <a:srgbClr val="7F7F7F"/>
              </a:buClr>
              <a:buFont typeface="Arial"/>
              <a:buNone/>
              <a:defRPr sz="18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9" name="Shape 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355976" y="130089"/>
            <a:ext cx="4497077" cy="321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ASIC Thank you pag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ctrTitle"/>
          </p:nvPr>
        </p:nvSpPr>
        <p:spPr>
          <a:xfrm>
            <a:off x="685800" y="3344385"/>
            <a:ext cx="7772400" cy="7945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ubTitle" idx="1"/>
          </p:nvPr>
        </p:nvSpPr>
        <p:spPr>
          <a:xfrm>
            <a:off x="467543" y="6165303"/>
            <a:ext cx="4104456" cy="43204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320"/>
              </a:spcBef>
              <a:buClr>
                <a:srgbClr val="595959"/>
              </a:buClr>
              <a:buFont typeface="Arial"/>
              <a:buNone/>
              <a:defRPr sz="1600" b="1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/>
          <p:nvPr/>
        </p:nvSpPr>
        <p:spPr>
          <a:xfrm>
            <a:off x="5724128" y="6165303"/>
            <a:ext cx="2808311" cy="43204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Clr>
                <a:srgbClr val="595959"/>
              </a:buClr>
              <a:buSzPct val="25000"/>
              <a:buFont typeface="Arial"/>
              <a:buNone/>
            </a:pPr>
            <a:r>
              <a:rPr lang="en-GB" sz="1600" b="1" i="1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Project smedia</a:t>
            </a:r>
          </a:p>
        </p:txBody>
      </p:sp>
      <p:pic>
        <p:nvPicPr>
          <p:cNvPr id="24" name="Shape 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508103" y="6165303"/>
            <a:ext cx="1312079" cy="3456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Shape 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55976" y="116631"/>
            <a:ext cx="4497077" cy="321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ASIC logo only pag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ASIC title page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ctrTitle"/>
          </p:nvPr>
        </p:nvSpPr>
        <p:spPr>
          <a:xfrm>
            <a:off x="685800" y="3501007"/>
            <a:ext cx="7772400" cy="7945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pic>
        <p:nvPicPr>
          <p:cNvPr id="29" name="Shape 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355976" y="130089"/>
            <a:ext cx="4497077" cy="321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text 2 column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432000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1368000"/>
            <a:ext cx="4103687" cy="503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80"/>
              </a:spcBef>
              <a:buClr>
                <a:schemeClr val="dk2"/>
              </a:buClr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400"/>
              </a:spcBef>
              <a:buClr>
                <a:srgbClr val="595959"/>
              </a:buClr>
              <a:buFont typeface="Arial"/>
              <a:buNone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Courier New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716016" y="1368000"/>
            <a:ext cx="4104000" cy="503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80"/>
              </a:spcBef>
              <a:buClr>
                <a:schemeClr val="dk2"/>
              </a:buClr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400"/>
              </a:spcBef>
              <a:buClr>
                <a:srgbClr val="595959"/>
              </a:buClr>
              <a:buFont typeface="Arial"/>
              <a:buNone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Courier New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RANSITION page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4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rgbClr val="595959"/>
              </a:buClr>
              <a:buFont typeface="Arial"/>
              <a:buNone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360"/>
              </a:spcBef>
              <a:buClr>
                <a:srgbClr val="888888"/>
              </a:buClr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280"/>
              </a:spcBef>
              <a:buClr>
                <a:srgbClr val="888888"/>
              </a:buClr>
              <a:buFont typeface="Courier New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CONTENT title page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 sz="24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480"/>
              </a:spcBef>
              <a:buClr>
                <a:srgbClr val="888888"/>
              </a:buClr>
              <a:buFont typeface="Noto Sans Symbols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Courier New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68000" y="432000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Shape 10"/>
          <p:cNvGraphicFramePr/>
          <p:nvPr/>
        </p:nvGraphicFramePr>
        <p:xfrm>
          <a:off x="0" y="6807656"/>
          <a:ext cx="9144000" cy="365770"/>
        </p:xfrm>
        <a:graphic>
          <a:graphicData uri="http://schemas.openxmlformats.org/drawingml/2006/table">
            <a:tbl>
              <a:tblPr firstRow="1" bandRow="1">
                <a:noFill/>
                <a:tableStyleId>{109AC8BF-A873-481C-8EE9-58BD7595DA79}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54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B8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996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11" name="Shape 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-1980727" y="1093028"/>
            <a:ext cx="6153684" cy="564833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3680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80"/>
              </a:spcBef>
              <a:buClr>
                <a:schemeClr val="dk2"/>
              </a:buClr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400"/>
              </a:spcBef>
              <a:buClr>
                <a:srgbClr val="595959"/>
              </a:buClr>
              <a:buFont typeface="Arial"/>
              <a:buNone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Courier New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aphicFrame>
        <p:nvGraphicFramePr>
          <p:cNvPr id="32" name="Shape 32"/>
          <p:cNvGraphicFramePr/>
          <p:nvPr/>
        </p:nvGraphicFramePr>
        <p:xfrm>
          <a:off x="0" y="6807656"/>
          <a:ext cx="9144000" cy="365770"/>
        </p:xfrm>
        <a:graphic>
          <a:graphicData uri="http://schemas.openxmlformats.org/drawingml/2006/table">
            <a:tbl>
              <a:tblPr firstRow="1" bandRow="1">
                <a:noFill/>
                <a:tableStyleId>{109AC8BF-A873-481C-8EE9-58BD7595DA79}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54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B8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996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68000" y="432000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7236296" y="6528635"/>
            <a:ext cx="1800225" cy="28474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GB"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9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" name="Shape 35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7554267" y="0"/>
            <a:ext cx="1598160" cy="87136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7" r:id="rId11"/>
    <p:sldLayoutId id="2147483668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alderhey.nhs.uk/innovation/innovation-services" TargetMode="External"/><Relationship Id="rId7" Type="http://schemas.openxmlformats.org/officeDocument/2006/relationships/hyperlink" Target="http://www.slimmerleven2020.org/nieuws/brainport-healthy-living-lab-werk-ook-mee-aan-de-versnelling-van-ehealth-brabant" TargetMode="External"/><Relationship Id="rId2" Type="http://schemas.openxmlformats.org/officeDocument/2006/relationships/hyperlink" Target="https://www.innovationagencynwc.org/" TargetMode="Externa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www.acorn-partners.co.uk/" TargetMode="External"/><Relationship Id="rId5" Type="http://schemas.openxmlformats.org/officeDocument/2006/relationships/hyperlink" Target="http://www.resolve-health.pt/" TargetMode="External"/><Relationship Id="rId4" Type="http://schemas.openxmlformats.org/officeDocument/2006/relationships/hyperlink" Target="https://www.england.nhs.uk/ourwork/innovation/nia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1dDNxDYAuhcJMXDmyXCNCpm-0IPUVxBG9yBzSXlplpsQ/prefil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933575" y="4725156"/>
            <a:ext cx="7272300" cy="432000"/>
          </a:xfrm>
          <a:prstGeom prst="rect">
            <a:avLst/>
          </a:prstGeom>
          <a:noFill/>
          <a:ln>
            <a:noFill/>
          </a:ln>
        </p:spPr>
        <p:txBody>
          <a:bodyPr lIns="91425" tIns="0" rIns="91425" bIns="45700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2"/>
                </a:solidFill>
              </a:rPr>
              <a:t>Projekt Team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2"/>
          </p:nvPr>
        </p:nvSpPr>
        <p:spPr>
          <a:xfrm>
            <a:off x="933575" y="5157235"/>
            <a:ext cx="7272300" cy="432000"/>
          </a:xfrm>
          <a:prstGeom prst="rect">
            <a:avLst/>
          </a:prstGeom>
          <a:noFill/>
          <a:ln>
            <a:noFill/>
          </a:ln>
        </p:spPr>
        <p:txBody>
          <a:bodyPr lIns="91425" tIns="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1800" b="1" dirty="0">
                <a:solidFill>
                  <a:schemeClr val="dk2"/>
                </a:solidFill>
              </a:rPr>
              <a:t>AEEK &amp; </a:t>
            </a:r>
            <a:r>
              <a:rPr lang="en-GB" sz="1800" b="1" dirty="0" err="1">
                <a:solidFill>
                  <a:schemeClr val="dk2"/>
                </a:solidFill>
              </a:rPr>
              <a:t>Semmelweis</a:t>
            </a:r>
            <a:r>
              <a:rPr lang="en-GB" sz="1800" b="1" dirty="0">
                <a:solidFill>
                  <a:schemeClr val="dk2"/>
                </a:solidFill>
              </a:rPr>
              <a:t> </a:t>
            </a:r>
            <a:r>
              <a:rPr lang="en-GB" sz="1800" b="1" dirty="0" err="1">
                <a:solidFill>
                  <a:schemeClr val="dk2"/>
                </a:solidFill>
              </a:rPr>
              <a:t>Egyetem</a:t>
            </a:r>
            <a:endParaRPr lang="en-GB" sz="1800" b="1" dirty="0">
              <a:solidFill>
                <a:schemeClr val="dk2"/>
              </a:solidFill>
            </a:endParaRPr>
          </a:p>
        </p:txBody>
      </p:sp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685800" y="3193757"/>
            <a:ext cx="7772400" cy="79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buSzPct val="25000"/>
            </a:pPr>
            <a:r>
              <a:rPr lang="hu-HU" dirty="0" smtClean="0"/>
              <a:t>V</a:t>
            </a:r>
            <a:r>
              <a:rPr lang="en-GB" dirty="0" smtClean="0"/>
              <a:t>. </a:t>
            </a:r>
            <a:r>
              <a:rPr lang="en-GB" dirty="0" err="1"/>
              <a:t>Regionális</a:t>
            </a:r>
            <a:r>
              <a:rPr lang="en-GB" dirty="0"/>
              <a:t> Stakeholder </a:t>
            </a:r>
            <a:r>
              <a:rPr lang="en-GB" dirty="0" err="1"/>
              <a:t>Csoport</a:t>
            </a:r>
            <a:r>
              <a:rPr lang="en-GB" dirty="0"/>
              <a:t> </a:t>
            </a:r>
            <a:r>
              <a:rPr lang="en-GB" dirty="0" err="1"/>
              <a:t>megbeszélés</a:t>
            </a:r>
            <a:endParaRPr lang="en-GB" dirty="0"/>
          </a:p>
        </p:txBody>
      </p:sp>
      <p:sp>
        <p:nvSpPr>
          <p:cNvPr id="90" name="Shape 90"/>
          <p:cNvSpPr txBox="1">
            <a:spLocks noGrp="1"/>
          </p:cNvSpPr>
          <p:nvPr>
            <p:ph type="body" idx="4"/>
          </p:nvPr>
        </p:nvSpPr>
        <p:spPr>
          <a:xfrm>
            <a:off x="971600" y="6309319"/>
            <a:ext cx="7415682" cy="38742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Clr>
                <a:srgbClr val="7F7F7F"/>
              </a:buClr>
              <a:buSzPct val="25000"/>
              <a:buFont typeface="Arial"/>
              <a:buNone/>
            </a:pPr>
            <a:r>
              <a:rPr lang="en-GB" dirty="0" smtClean="0">
                <a:solidFill>
                  <a:schemeClr val="dk2"/>
                </a:solidFill>
              </a:rPr>
              <a:t>RSG </a:t>
            </a:r>
            <a:r>
              <a:rPr lang="en-GB" dirty="0" err="1">
                <a:solidFill>
                  <a:schemeClr val="dk2"/>
                </a:solidFill>
              </a:rPr>
              <a:t>Megbeszélés</a:t>
            </a:r>
            <a:r>
              <a:rPr lang="en-GB" dirty="0">
                <a:solidFill>
                  <a:schemeClr val="dk2"/>
                </a:solidFill>
              </a:rPr>
              <a:t> - </a:t>
            </a:r>
            <a:r>
              <a:rPr lang="en-GB" dirty="0" smtClean="0">
                <a:solidFill>
                  <a:schemeClr val="dk2"/>
                </a:solidFill>
              </a:rPr>
              <a:t>201</a:t>
            </a:r>
            <a:r>
              <a:rPr lang="hu-HU" dirty="0" smtClean="0">
                <a:solidFill>
                  <a:schemeClr val="dk2"/>
                </a:solidFill>
              </a:rPr>
              <a:t>8</a:t>
            </a:r>
            <a:r>
              <a:rPr lang="en-GB" dirty="0" smtClean="0">
                <a:solidFill>
                  <a:schemeClr val="dk2"/>
                </a:solidFill>
              </a:rPr>
              <a:t>.0</a:t>
            </a:r>
            <a:r>
              <a:rPr lang="hu-HU" dirty="0" smtClean="0">
                <a:solidFill>
                  <a:schemeClr val="dk2"/>
                </a:solidFill>
              </a:rPr>
              <a:t>9</a:t>
            </a:r>
            <a:r>
              <a:rPr lang="en-GB" dirty="0" smtClean="0">
                <a:solidFill>
                  <a:schemeClr val="dk2"/>
                </a:solidFill>
              </a:rPr>
              <a:t>.2</a:t>
            </a:r>
            <a:r>
              <a:rPr lang="hu-HU" dirty="0" smtClean="0">
                <a:solidFill>
                  <a:schemeClr val="dk2"/>
                </a:solidFill>
              </a:rPr>
              <a:t>6</a:t>
            </a:r>
            <a:r>
              <a:rPr lang="en-GB" dirty="0" smtClean="0">
                <a:solidFill>
                  <a:schemeClr val="dk2"/>
                </a:solidFill>
              </a:rPr>
              <a:t>.</a:t>
            </a:r>
            <a:endParaRPr lang="en-GB" dirty="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199" y="162014"/>
            <a:ext cx="8229600" cy="562074"/>
          </a:xfrm>
        </p:spPr>
        <p:txBody>
          <a:bodyPr/>
          <a:lstStyle/>
          <a:p>
            <a:r>
              <a:rPr lang="hu-HU" b="1" dirty="0"/>
              <a:t>KIHÍVÁSOK</a:t>
            </a:r>
          </a:p>
        </p:txBody>
      </p:sp>
      <p:sp>
        <p:nvSpPr>
          <p:cNvPr id="6" name="Tartalom helye 2">
            <a:extLst>
              <a:ext uri="{FF2B5EF4-FFF2-40B4-BE49-F238E27FC236}">
                <a16:creationId xmlns:a16="http://schemas.microsoft.com/office/drawing/2014/main" xmlns="" id="{0EBB5BDF-3BE5-41D5-AE71-C55DD9B6C5C5}"/>
              </a:ext>
            </a:extLst>
          </p:cNvPr>
          <p:cNvSpPr txBox="1">
            <a:spLocks/>
          </p:cNvSpPr>
          <p:nvPr/>
        </p:nvSpPr>
        <p:spPr>
          <a:xfrm>
            <a:off x="457200" y="1029205"/>
            <a:ext cx="3960441" cy="326389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algn="l" rtl="0" fontAlgn="base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hu-HU" dirty="0">
                <a:solidFill>
                  <a:srgbClr val="002060"/>
                </a:solidFill>
              </a:rPr>
              <a:t>Munkaerőhiány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u-HU" dirty="0">
                <a:solidFill>
                  <a:srgbClr val="002060"/>
                </a:solidFill>
              </a:rPr>
              <a:t>Idősödő lakosság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u-HU" dirty="0">
                <a:solidFill>
                  <a:srgbClr val="002060"/>
                </a:solidFill>
              </a:rPr>
              <a:t>Növekvő igények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u-HU" dirty="0">
                <a:solidFill>
                  <a:srgbClr val="002060"/>
                </a:solidFill>
              </a:rPr>
              <a:t>Növekvő költségek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u-HU" dirty="0" err="1">
                <a:solidFill>
                  <a:srgbClr val="002060"/>
                </a:solidFill>
              </a:rPr>
              <a:t>Techn</a:t>
            </a:r>
            <a:r>
              <a:rPr lang="hu-HU" dirty="0">
                <a:solidFill>
                  <a:srgbClr val="002060"/>
                </a:solidFill>
              </a:rPr>
              <a:t>. Értékelés (HTA)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u-HU" dirty="0">
                <a:solidFill>
                  <a:srgbClr val="002060"/>
                </a:solidFill>
              </a:rPr>
              <a:t>Fenntarthatóság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u-HU" dirty="0">
                <a:solidFill>
                  <a:srgbClr val="002060"/>
                </a:solidFill>
              </a:rPr>
              <a:t>Hozzáférés / esélyek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xmlns="" id="{F6E8FB72-B032-48F6-8A3E-F07E1E2C93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8240690"/>
              </p:ext>
            </p:extLst>
          </p:nvPr>
        </p:nvGraphicFramePr>
        <p:xfrm>
          <a:off x="3851920" y="1412776"/>
          <a:ext cx="5815646" cy="4320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églalap 2"/>
          <p:cNvSpPr/>
          <p:nvPr/>
        </p:nvSpPr>
        <p:spPr>
          <a:xfrm>
            <a:off x="457199" y="5210780"/>
            <a:ext cx="3960441" cy="14922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2400" b="1" dirty="0">
                <a:solidFill>
                  <a:srgbClr val="C00000"/>
                </a:solidFill>
              </a:rPr>
              <a:t>S</a:t>
            </a:r>
            <a:r>
              <a:rPr lang="en-US" sz="2400" b="1" dirty="0" err="1" smtClean="0">
                <a:solidFill>
                  <a:srgbClr val="C00000"/>
                </a:solidFill>
              </a:rPr>
              <a:t>couting</a:t>
            </a:r>
            <a:endParaRPr lang="hu-HU" sz="1800" b="1" dirty="0">
              <a:solidFill>
                <a:srgbClr val="0066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</a:rPr>
              <a:t>Creating</a:t>
            </a:r>
            <a:r>
              <a:rPr lang="hu-HU" sz="2400" b="1" dirty="0" smtClean="0">
                <a:solidFill>
                  <a:srgbClr val="C00000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</a:rPr>
              <a:t>Valorizing</a:t>
            </a:r>
            <a:endParaRPr lang="hu-HU" sz="2400" b="1" dirty="0" smtClean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</a:rPr>
              <a:t>Uptake</a:t>
            </a:r>
            <a:endParaRPr lang="hu-HU" sz="2400" b="1" dirty="0" smtClean="0">
              <a:solidFill>
                <a:srgbClr val="C00000"/>
              </a:solidFill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457199" y="4373172"/>
            <a:ext cx="3960441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hu-HU" sz="2000" b="1" dirty="0" err="1">
                <a:solidFill>
                  <a:schemeClr val="accent6">
                    <a:lumMod val="50000"/>
                  </a:schemeClr>
                </a:solidFill>
              </a:rPr>
              <a:t>Ecosystem</a:t>
            </a:r>
            <a:r>
              <a:rPr lang="hu-HU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hu-HU" sz="2000" b="1" dirty="0" err="1" smtClean="0">
                <a:solidFill>
                  <a:schemeClr val="accent6">
                    <a:lumMod val="50000"/>
                  </a:schemeClr>
                </a:solidFill>
              </a:rPr>
              <a:t>Buy-in</a:t>
            </a:r>
            <a:r>
              <a:rPr lang="hu-HU" sz="2000" b="1" dirty="0" smtClean="0">
                <a:solidFill>
                  <a:schemeClr val="accent6">
                    <a:lumMod val="50000"/>
                  </a:schemeClr>
                </a:solidFill>
              </a:rPr>
              <a:t> + </a:t>
            </a:r>
            <a:r>
              <a:rPr lang="hu-HU" sz="2000" b="1" dirty="0" err="1" smtClean="0">
                <a:solidFill>
                  <a:schemeClr val="accent6">
                    <a:lumMod val="50000"/>
                  </a:schemeClr>
                </a:solidFill>
              </a:rPr>
              <a:t>Grit</a:t>
            </a:r>
            <a:endParaRPr lang="hu-H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Ellipszis 8"/>
          <p:cNvSpPr/>
          <p:nvPr/>
        </p:nvSpPr>
        <p:spPr>
          <a:xfrm>
            <a:off x="2443163" y="5210780"/>
            <a:ext cx="1974477" cy="14922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b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 </a:t>
            </a:r>
            <a:r>
              <a:rPr lang="hu-HU" sz="2000" b="1" dirty="0" err="1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Co-operation</a:t>
            </a:r>
            <a:endParaRPr lang="hu-H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Felfelé-lefelé nyíl 7"/>
          <p:cNvSpPr/>
          <p:nvPr/>
        </p:nvSpPr>
        <p:spPr>
          <a:xfrm>
            <a:off x="3114675" y="4773282"/>
            <a:ext cx="271463" cy="567531"/>
          </a:xfrm>
          <a:prstGeom prst="upDown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accent6">
                  <a:lumMod val="5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983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160"/>
    </mc:Choice>
    <mc:Fallback xmlns="">
      <p:transition spd="slow" advTm="611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3" grpId="0" animBg="1"/>
      <p:bldP spid="4" grpId="0" animBg="1"/>
      <p:bldP spid="9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88" y="0"/>
            <a:ext cx="9142712" cy="1628800"/>
          </a:xfrm>
        </p:spPr>
        <p:txBody>
          <a:bodyPr/>
          <a:lstStyle/>
          <a:p>
            <a:r>
              <a:rPr lang="hu-HU" b="1" dirty="0">
                <a:ea typeface="Calibri" panose="020F0502020204030204" pitchFamily="34" charset="0"/>
                <a:cs typeface="Times New Roman" panose="02020603050405020304" pitchFamily="18" charset="0"/>
              </a:rPr>
              <a:t>KIHÍVÁSOK (1)</a:t>
            </a:r>
            <a:br>
              <a:rPr lang="hu-HU" b="1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hu-HU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az egészség- és ápolásgazdaságban</a:t>
            </a:r>
            <a:endParaRPr lang="hu-HU" dirty="0">
              <a:solidFill>
                <a:srgbClr val="C00000"/>
              </a:solidFill>
            </a:endParaRPr>
          </a:p>
        </p:txBody>
      </p:sp>
      <p:sp>
        <p:nvSpPr>
          <p:cNvPr id="5" name="Téglalap 4"/>
          <p:cNvSpPr/>
          <p:nvPr/>
        </p:nvSpPr>
        <p:spPr>
          <a:xfrm>
            <a:off x="0" y="1471935"/>
            <a:ext cx="91440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hu-HU" sz="2600" dirty="0">
                <a:ea typeface="Calibri" panose="020F0502020204030204" pitchFamily="34" charset="0"/>
                <a:cs typeface="Times New Roman" panose="02020603050405020304" pitchFamily="18" charset="0"/>
              </a:rPr>
              <a:t>Munkaerőhiány</a:t>
            </a:r>
          </a:p>
          <a:p>
            <a:pPr marL="182563" indent="-182563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hu-HU" sz="2600" dirty="0">
                <a:ea typeface="Calibri" panose="020F0502020204030204" pitchFamily="34" charset="0"/>
                <a:cs typeface="Times New Roman" panose="02020603050405020304" pitchFamily="18" charset="0"/>
              </a:rPr>
              <a:t>Munkakörülmények</a:t>
            </a:r>
          </a:p>
          <a:p>
            <a:pPr marL="182563" indent="-182563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hu-HU" sz="2600" dirty="0">
                <a:ea typeface="Calibri" panose="020F0502020204030204" pitchFamily="34" charset="0"/>
                <a:cs typeface="Times New Roman" panose="02020603050405020304" pitchFamily="18" charset="0"/>
              </a:rPr>
              <a:t>IKT, </a:t>
            </a:r>
            <a:r>
              <a:rPr lang="hu-HU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IoT</a:t>
            </a:r>
            <a:r>
              <a:rPr lang="hu-HU" sz="2600" dirty="0">
                <a:ea typeface="Calibri" panose="020F0502020204030204" pitchFamily="34" charset="0"/>
                <a:cs typeface="Times New Roman" panose="02020603050405020304" pitchFamily="18" charset="0"/>
              </a:rPr>
              <a:t>, BIG DATA, AI, e-/m-/</a:t>
            </a:r>
            <a:r>
              <a:rPr lang="hu-HU" sz="2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tele-Health</a:t>
            </a:r>
          </a:p>
          <a:p>
            <a:pPr marL="985838" lvl="1" indent="-361950">
              <a:lnSpc>
                <a:spcPct val="11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2400" dirty="0"/>
              <a:t>Ismeretek, elfogadottság</a:t>
            </a:r>
          </a:p>
          <a:p>
            <a:pPr marL="985838" lvl="1" indent="-361950">
              <a:lnSpc>
                <a:spcPct val="11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2400" dirty="0"/>
              <a:t>Felelősségvállalás, elköteleződés</a:t>
            </a:r>
          </a:p>
          <a:p>
            <a:pPr marL="182563" indent="-182563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hu-HU" sz="2600" dirty="0">
                <a:ea typeface="Calibri" panose="020F0502020204030204" pitchFamily="34" charset="0"/>
                <a:cs typeface="Times New Roman" panose="02020603050405020304" pitchFamily="18" charset="0"/>
              </a:rPr>
              <a:t>Funkciók és kompetenciák elmozdulása, kitagolás</a:t>
            </a:r>
          </a:p>
          <a:p>
            <a:pPr marL="182563" indent="-182563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hu-HU" sz="2600" dirty="0">
                <a:ea typeface="Calibri" panose="020F0502020204030204" pitchFamily="34" charset="0"/>
                <a:cs typeface="Times New Roman" panose="02020603050405020304" pitchFamily="18" charset="0"/>
              </a:rPr>
              <a:t>Egészségügyi dolgozók ötletei, újításai elvesznek</a:t>
            </a:r>
          </a:p>
          <a:p>
            <a:pPr marL="182563" indent="-182563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hu-HU" sz="2600" dirty="0">
                <a:ea typeface="Calibri" panose="020F0502020204030204" pitchFamily="34" charset="0"/>
                <a:cs typeface="Times New Roman" panose="02020603050405020304" pitchFamily="18" charset="0"/>
              </a:rPr>
              <a:t>Technológiaértékelés, eljárás, irányelv</a:t>
            </a:r>
          </a:p>
          <a:p>
            <a:pPr marL="182563" indent="-182563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hu-HU" sz="2600" dirty="0">
                <a:ea typeface="Calibri" panose="020F0502020204030204" pitchFamily="34" charset="0"/>
                <a:cs typeface="Times New Roman" panose="02020603050405020304" pitchFamily="18" charset="0"/>
              </a:rPr>
              <a:t>Technológia és/vagy eljárások befogadása és elfogadása</a:t>
            </a:r>
          </a:p>
          <a:p>
            <a:pPr marL="182563" indent="-182563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hu-HU" sz="2600" dirty="0">
                <a:ea typeface="Calibri" panose="020F0502020204030204" pitchFamily="34" charset="0"/>
                <a:cs typeface="Times New Roman" panose="02020603050405020304" pitchFamily="18" charset="0"/>
              </a:rPr>
              <a:t>Elszámolás-finanszírozás, fizetőképes kereslet</a:t>
            </a:r>
          </a:p>
        </p:txBody>
      </p:sp>
    </p:spTree>
    <p:extLst>
      <p:ext uri="{BB962C8B-B14F-4D97-AF65-F5344CB8AC3E}">
        <p14:creationId xmlns:p14="http://schemas.microsoft.com/office/powerpoint/2010/main" val="141763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491"/>
    </mc:Choice>
    <mc:Fallback xmlns="">
      <p:transition spd="slow" advTm="8349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88" y="0"/>
            <a:ext cx="9142712" cy="1628800"/>
          </a:xfrm>
        </p:spPr>
        <p:txBody>
          <a:bodyPr/>
          <a:lstStyle/>
          <a:p>
            <a:r>
              <a:rPr lang="hu-HU" b="1" dirty="0">
                <a:ea typeface="Calibri" panose="020F0502020204030204" pitchFamily="34" charset="0"/>
                <a:cs typeface="Times New Roman" panose="02020603050405020304" pitchFamily="18" charset="0"/>
              </a:rPr>
              <a:t>KIHÍVÁSOK (2)</a:t>
            </a:r>
            <a:br>
              <a:rPr lang="hu-HU" b="1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hu-HU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az innovációban</a:t>
            </a:r>
            <a:endParaRPr lang="hu-HU" dirty="0">
              <a:solidFill>
                <a:srgbClr val="C00000"/>
              </a:solidFill>
            </a:endParaRPr>
          </a:p>
        </p:txBody>
      </p:sp>
      <p:sp>
        <p:nvSpPr>
          <p:cNvPr id="5" name="Téglalap 4"/>
          <p:cNvSpPr/>
          <p:nvPr/>
        </p:nvSpPr>
        <p:spPr>
          <a:xfrm>
            <a:off x="0" y="1663915"/>
            <a:ext cx="9144000" cy="487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>
              <a:lnSpc>
                <a:spcPct val="115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hu-HU" sz="2400" dirty="0" smtClean="0"/>
              <a:t>Stakeholder </a:t>
            </a:r>
            <a:r>
              <a:rPr lang="hu-HU" sz="2400" dirty="0"/>
              <a:t>analízis hiánya </a:t>
            </a:r>
            <a:r>
              <a:rPr lang="hu-HU" sz="2400" dirty="0" smtClean="0"/>
              <a:t>az innovációs folyamat indításakor:</a:t>
            </a:r>
          </a:p>
          <a:p>
            <a:pPr marL="985838" lvl="1" indent="-361950">
              <a:lnSpc>
                <a:spcPct val="11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2400" dirty="0"/>
              <a:t>Szereplők – </a:t>
            </a:r>
            <a:r>
              <a:rPr lang="hu-HU" sz="2400" dirty="0" smtClean="0"/>
              <a:t>kulcsszereplők - </a:t>
            </a:r>
            <a:r>
              <a:rPr lang="hu-HU" sz="2400" dirty="0"/>
              <a:t>közös elkötelezettség</a:t>
            </a:r>
          </a:p>
          <a:p>
            <a:pPr marL="985838" lvl="1" indent="-361950">
              <a:lnSpc>
                <a:spcPct val="11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2400" dirty="0" smtClean="0"/>
              <a:t>Érdekek, ellenérdekek</a:t>
            </a:r>
            <a:r>
              <a:rPr lang="hu-HU" sz="2400" dirty="0"/>
              <a:t>, </a:t>
            </a:r>
            <a:r>
              <a:rPr lang="hu-HU" sz="2400" dirty="0" smtClean="0"/>
              <a:t>igények – valós/kielégítetlen</a:t>
            </a:r>
            <a:endParaRPr lang="hu-HU" sz="2400" dirty="0"/>
          </a:p>
          <a:p>
            <a:pPr marL="361950" indent="-3619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hu-HU" sz="2400" dirty="0" smtClean="0"/>
              <a:t>Az </a:t>
            </a:r>
            <a:r>
              <a:rPr lang="hu-HU" sz="2400" dirty="0"/>
              <a:t>együttműködések hiánya  az ökoszisztéma minden elemében (a végfelhasználók igen ritka </a:t>
            </a:r>
            <a:r>
              <a:rPr lang="hu-HU" sz="2400" dirty="0" smtClean="0"/>
              <a:t>bevonása, QHC)</a:t>
            </a:r>
            <a:endParaRPr lang="hu-HU" sz="2400" dirty="0"/>
          </a:p>
          <a:p>
            <a:pPr marL="361950" indent="-3619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hu-HU" sz="2400" dirty="0"/>
              <a:t>A kommunikáció hiánya a végfelhasználók és egyéb érintettek </a:t>
            </a:r>
            <a:r>
              <a:rPr lang="hu-HU" sz="2400" dirty="0" smtClean="0"/>
              <a:t>között, kipróbálás</a:t>
            </a:r>
            <a:endParaRPr lang="hu-HU" sz="2400" dirty="0"/>
          </a:p>
          <a:p>
            <a:pPr marL="361950" indent="-3619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hu-HU" sz="2400" dirty="0"/>
              <a:t>A közszféra által vezérelt innováció </a:t>
            </a:r>
            <a:r>
              <a:rPr lang="hu-HU" sz="2400" dirty="0" smtClean="0"/>
              <a:t>hiánya:</a:t>
            </a:r>
          </a:p>
          <a:p>
            <a:pPr marL="985838" lvl="1" indent="-361950">
              <a:lnSpc>
                <a:spcPct val="11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2400" dirty="0" smtClean="0"/>
              <a:t>Kiemelt projektek</a:t>
            </a:r>
          </a:p>
          <a:p>
            <a:pPr marL="985838" lvl="1" indent="-361950">
              <a:lnSpc>
                <a:spcPct val="11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2400" dirty="0" smtClean="0"/>
              <a:t>PCP, PPI (beszerzők / ajánlattevők)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29465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6884"/>
    </mc:Choice>
    <mc:Fallback xmlns="">
      <p:transition spd="slow" advTm="176884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88" y="0"/>
            <a:ext cx="9142712" cy="1628800"/>
          </a:xfrm>
        </p:spPr>
        <p:txBody>
          <a:bodyPr/>
          <a:lstStyle/>
          <a:p>
            <a:r>
              <a:rPr lang="hu-HU" b="1" dirty="0">
                <a:ea typeface="Calibri" panose="020F0502020204030204" pitchFamily="34" charset="0"/>
                <a:cs typeface="Times New Roman" panose="02020603050405020304" pitchFamily="18" charset="0"/>
              </a:rPr>
              <a:t>KIHÍVÁSOK (3)</a:t>
            </a:r>
            <a:br>
              <a:rPr lang="hu-HU" b="1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hu-HU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 támogatások terén</a:t>
            </a:r>
            <a:endParaRPr lang="hu-HU" dirty="0">
              <a:solidFill>
                <a:srgbClr val="C00000"/>
              </a:solidFill>
            </a:endParaRPr>
          </a:p>
        </p:txBody>
      </p:sp>
      <p:sp>
        <p:nvSpPr>
          <p:cNvPr id="5" name="Téglalap 4"/>
          <p:cNvSpPr/>
          <p:nvPr/>
        </p:nvSpPr>
        <p:spPr>
          <a:xfrm>
            <a:off x="0" y="1556792"/>
            <a:ext cx="9144000" cy="5535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4988" indent="-354013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hu-HU" sz="2400" dirty="0"/>
              <a:t>Az </a:t>
            </a:r>
            <a:r>
              <a:rPr lang="hu-HU" sz="2400" dirty="0" smtClean="0"/>
              <a:t>egészségipar kiemelése, specifikálása (</a:t>
            </a:r>
            <a:r>
              <a:rPr lang="hu-HU" sz="2400" dirty="0" err="1" smtClean="0"/>
              <a:t>Pareto</a:t>
            </a:r>
            <a:r>
              <a:rPr lang="hu-HU" sz="2400" dirty="0" smtClean="0"/>
              <a:t>)</a:t>
            </a:r>
            <a:r>
              <a:rPr lang="hu-HU" sz="2400" dirty="0"/>
              <a:t/>
            </a:r>
            <a:br>
              <a:rPr lang="hu-HU" sz="2400" dirty="0"/>
            </a:br>
            <a:r>
              <a:rPr lang="hu-HU" sz="2400" dirty="0"/>
              <a:t>– az OP rendszer logikájának következményeként nem szerepel egyik AP prioritástengelyben </a:t>
            </a:r>
            <a:r>
              <a:rPr lang="hu-HU" sz="2400" dirty="0" smtClean="0"/>
              <a:t>sem (pedig RIS3/Ip4.0)</a:t>
            </a:r>
            <a:endParaRPr lang="hu-HU" sz="2400" dirty="0"/>
          </a:p>
          <a:p>
            <a:pPr marL="534988" indent="-354013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hu-HU" sz="2400" dirty="0"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hu-HU" sz="2400" dirty="0" err="1">
                <a:ea typeface="Calibri" panose="020F0502020204030204" pitchFamily="34" charset="0"/>
                <a:cs typeface="Times New Roman" panose="02020603050405020304" pitchFamily="18" charset="0"/>
              </a:rPr>
              <a:t>quadruple</a:t>
            </a:r>
            <a:r>
              <a:rPr lang="hu-HU" sz="24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u-HU" sz="2400" dirty="0" err="1">
                <a:ea typeface="Calibri" panose="020F0502020204030204" pitchFamily="34" charset="0"/>
                <a:cs typeface="Times New Roman" panose="02020603050405020304" pitchFamily="18" charset="0"/>
              </a:rPr>
              <a:t>helix</a:t>
            </a:r>
            <a:r>
              <a:rPr lang="hu-HU" sz="2400" dirty="0">
                <a:ea typeface="Calibri" panose="020F0502020204030204" pitchFamily="34" charset="0"/>
                <a:cs typeface="Times New Roman" panose="02020603050405020304" pitchFamily="18" charset="0"/>
              </a:rPr>
              <a:t> együttműködést és nyitott innovációt (pl. </a:t>
            </a:r>
            <a:r>
              <a:rPr lang="hu-HU" sz="2400" dirty="0" err="1">
                <a:ea typeface="Calibri" panose="020F0502020204030204" pitchFamily="34" charset="0"/>
                <a:cs typeface="Times New Roman" panose="02020603050405020304" pitchFamily="18" charset="0"/>
              </a:rPr>
              <a:t>living</a:t>
            </a:r>
            <a:r>
              <a:rPr lang="hu-HU" sz="24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u-HU" sz="2400" dirty="0" err="1">
                <a:ea typeface="Calibri" panose="020F0502020204030204" pitchFamily="34" charset="0"/>
                <a:cs typeface="Times New Roman" panose="02020603050405020304" pitchFamily="18" charset="0"/>
              </a:rPr>
              <a:t>lab</a:t>
            </a:r>
            <a:r>
              <a:rPr lang="hu-HU" sz="2400" dirty="0">
                <a:ea typeface="Calibri" panose="020F0502020204030204" pitchFamily="34" charset="0"/>
                <a:cs typeface="Times New Roman" panose="02020603050405020304" pitchFamily="18" charset="0"/>
              </a:rPr>
              <a:t>) támogató egyértelmű finanszírozás és megfelelő finanszírozási rendszer hiánya</a:t>
            </a:r>
          </a:p>
          <a:p>
            <a:pPr marL="534988" indent="-354013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hu-HU" sz="2400" dirty="0">
                <a:ea typeface="Calibri" panose="020F0502020204030204" pitchFamily="34" charset="0"/>
                <a:cs typeface="Times New Roman" panose="02020603050405020304" pitchFamily="18" charset="0"/>
              </a:rPr>
              <a:t>A stratégiai kezdeményezések hiánya:</a:t>
            </a:r>
          </a:p>
          <a:p>
            <a:pPr marL="896938" lvl="2" indent="-258763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hu-HU" sz="2400" dirty="0">
                <a:ea typeface="Calibri" panose="020F0502020204030204" pitchFamily="34" charset="0"/>
                <a:cs typeface="Times New Roman" panose="02020603050405020304" pitchFamily="18" charset="0"/>
              </a:rPr>
              <a:t>Egy téma = több OP (</a:t>
            </a:r>
            <a:r>
              <a:rPr lang="hu-HU" sz="2200" dirty="0">
                <a:ea typeface="Calibri" panose="020F0502020204030204" pitchFamily="34" charset="0"/>
                <a:cs typeface="Times New Roman" panose="02020603050405020304" pitchFamily="18" charset="0"/>
              </a:rPr>
              <a:t>GINOP: van prioritások közötti </a:t>
            </a:r>
            <a:r>
              <a:rPr lang="hu-HU" sz="2200" dirty="0" err="1">
                <a:ea typeface="Calibri" panose="020F0502020204030204" pitchFamily="34" charset="0"/>
                <a:cs typeface="Times New Roman" panose="02020603050405020304" pitchFamily="18" charset="0"/>
              </a:rPr>
              <a:t>kapcs</a:t>
            </a:r>
            <a:r>
              <a:rPr lang="hu-HU" sz="2200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hu-HU" sz="2400" dirty="0"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896938" lvl="2" indent="-258763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hu-HU" sz="2400" dirty="0">
                <a:ea typeface="Calibri" panose="020F0502020204030204" pitchFamily="34" charset="0"/>
                <a:cs typeface="Times New Roman" panose="02020603050405020304" pitchFamily="18" charset="0"/>
              </a:rPr>
              <a:t>EFOP által fejlesztett területre speciális GINOP konstrukció</a:t>
            </a:r>
          </a:p>
          <a:p>
            <a:pPr marL="896938" lvl="2" indent="-258763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hu-HU" sz="2400" dirty="0">
                <a:ea typeface="Calibri" panose="020F0502020204030204" pitchFamily="34" charset="0"/>
                <a:cs typeface="Times New Roman" panose="02020603050405020304" pitchFamily="18" charset="0"/>
              </a:rPr>
              <a:t>Innováció </a:t>
            </a:r>
            <a:r>
              <a:rPr lang="hu-H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közbeszerzése</a:t>
            </a:r>
            <a:br>
              <a:rPr lang="hu-H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hu-H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(PCP, PPI – Ajánlatkérő/Ajánlattevő)</a:t>
            </a:r>
            <a:endParaRPr lang="hu-H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4500" lvl="1" indent="-174625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hu-H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10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185"/>
    </mc:Choice>
    <mc:Fallback xmlns="">
      <p:transition spd="slow" advTm="86185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457200" y="1698500"/>
            <a:ext cx="8207400" cy="4852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hu-HU" sz="1800" dirty="0">
                <a:solidFill>
                  <a:schemeClr val="tx1"/>
                </a:solidFill>
              </a:rPr>
              <a:t>A fókusz legyen inkább a formai kritériumok helyett a szakmai tartalmon értékelésén</a:t>
            </a:r>
          </a:p>
          <a:p>
            <a:pPr marL="342900" lvl="0" indent="-342900">
              <a:buFont typeface="+mj-lt"/>
              <a:buAutoNum type="arabicPeriod"/>
            </a:pPr>
            <a:r>
              <a:rPr lang="hu-HU" sz="1800" dirty="0">
                <a:solidFill>
                  <a:schemeClr val="tx1"/>
                </a:solidFill>
              </a:rPr>
              <a:t>A pályázó a végrehajtandó feladatot figyelembe véve maga határozhassa meg, hogy milyen módon kíván más intézményekkel együttműködni</a:t>
            </a:r>
          </a:p>
          <a:p>
            <a:pPr marL="342900" lvl="0" indent="-342900">
              <a:buFont typeface="+mj-lt"/>
              <a:buAutoNum type="arabicPeriod"/>
            </a:pPr>
            <a:r>
              <a:rPr lang="hu-HU" sz="1800" dirty="0">
                <a:solidFill>
                  <a:schemeClr val="tx1"/>
                </a:solidFill>
              </a:rPr>
              <a:t>A projekteknek hozzá kell járulniuk a vállalatok vagy a </a:t>
            </a:r>
            <a:r>
              <a:rPr lang="hu-HU" sz="1800" dirty="0" err="1">
                <a:solidFill>
                  <a:schemeClr val="tx1"/>
                </a:solidFill>
              </a:rPr>
              <a:t>quadruple</a:t>
            </a:r>
            <a:r>
              <a:rPr lang="hu-HU" sz="1800" dirty="0">
                <a:solidFill>
                  <a:schemeClr val="tx1"/>
                </a:solidFill>
              </a:rPr>
              <a:t> </a:t>
            </a:r>
            <a:r>
              <a:rPr lang="hu-HU" sz="1800" dirty="0" err="1">
                <a:solidFill>
                  <a:schemeClr val="tx1"/>
                </a:solidFill>
              </a:rPr>
              <a:t>helix</a:t>
            </a:r>
            <a:r>
              <a:rPr lang="hu-HU" sz="1800" dirty="0">
                <a:solidFill>
                  <a:schemeClr val="tx1"/>
                </a:solidFill>
              </a:rPr>
              <a:t> szektorai közötti együttműködéshez, hálózatosodáshoz </a:t>
            </a:r>
          </a:p>
          <a:p>
            <a:pPr marL="342900" lvl="0" indent="-342900">
              <a:buFont typeface="+mj-lt"/>
              <a:buAutoNum type="arabicPeriod"/>
            </a:pPr>
            <a:r>
              <a:rPr lang="hu-HU" sz="1800" dirty="0">
                <a:solidFill>
                  <a:schemeClr val="tx1"/>
                </a:solidFill>
              </a:rPr>
              <a:t>Az ellátók és az ellátottak részvételének erősítése</a:t>
            </a:r>
          </a:p>
          <a:p>
            <a:pPr marL="342900" lvl="0" indent="-342900">
              <a:buFont typeface="+mj-lt"/>
              <a:buAutoNum type="arabicPeriod"/>
            </a:pPr>
            <a:r>
              <a:rPr lang="hu-HU" sz="1800" dirty="0">
                <a:solidFill>
                  <a:schemeClr val="tx1"/>
                </a:solidFill>
              </a:rPr>
              <a:t>Az egészséget minden szakpolitikában elv érvényesítése</a:t>
            </a:r>
          </a:p>
          <a:p>
            <a:pPr marL="342900" lvl="0" indent="-342900">
              <a:buFont typeface="+mj-lt"/>
              <a:buAutoNum type="arabicPeriod"/>
            </a:pPr>
            <a:r>
              <a:rPr lang="hu-HU" sz="1800" dirty="0">
                <a:solidFill>
                  <a:schemeClr val="tx1"/>
                </a:solidFill>
              </a:rPr>
              <a:t>OP-k közötti ikerkiírások szükségessége</a:t>
            </a:r>
          </a:p>
          <a:p>
            <a:pPr marL="342900" lvl="0" indent="-342900">
              <a:buFont typeface="+mj-lt"/>
              <a:buAutoNum type="arabicPeriod"/>
            </a:pPr>
            <a:r>
              <a:rPr lang="hu-HU" sz="1800" dirty="0">
                <a:solidFill>
                  <a:schemeClr val="tx1"/>
                </a:solidFill>
              </a:rPr>
              <a:t>A kiírásnak célszerű - eredménytermék / indikátor szinten - konkrét piacon hasznosuló terméket/szolgáltatást definiálnia</a:t>
            </a:r>
          </a:p>
          <a:p>
            <a:pPr marL="342900" lvl="0" indent="-342900">
              <a:buFont typeface="+mj-lt"/>
              <a:buAutoNum type="arabicPeriod"/>
            </a:pPr>
            <a:r>
              <a:rPr lang="hu-HU" sz="1800" dirty="0">
                <a:solidFill>
                  <a:schemeClr val="tx1"/>
                </a:solidFill>
              </a:rPr>
              <a:t>Fontos figyelembe venni az alulról jövő, ügyfélre szabott kezdeményezéseket</a:t>
            </a:r>
          </a:p>
          <a:p>
            <a:pPr marL="342900" lvl="0" indent="-342900">
              <a:buFont typeface="+mj-lt"/>
              <a:buAutoNum type="arabicPeriod"/>
            </a:pPr>
            <a:r>
              <a:rPr lang="hu-HU" sz="1800" dirty="0">
                <a:solidFill>
                  <a:schemeClr val="tx1"/>
                </a:solidFill>
              </a:rPr>
              <a:t>A módszertani és az üzleti innováció összekapcsolásának ösztönzése</a:t>
            </a:r>
          </a:p>
        </p:txBody>
      </p:sp>
      <p:cxnSp>
        <p:nvCxnSpPr>
          <p:cNvPr id="4" name="Egyenes összekötő 3"/>
          <p:cNvCxnSpPr/>
          <p:nvPr/>
        </p:nvCxnSpPr>
        <p:spPr>
          <a:xfrm flipV="1">
            <a:off x="15928" y="1609405"/>
            <a:ext cx="9128072" cy="11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ím 1"/>
          <p:cNvSpPr txBox="1">
            <a:spLocks/>
          </p:cNvSpPr>
          <p:nvPr/>
        </p:nvSpPr>
        <p:spPr>
          <a:xfrm>
            <a:off x="523808" y="1003500"/>
            <a:ext cx="8229600" cy="562074"/>
          </a:xfrm>
          <a:prstGeom prst="rect">
            <a:avLst/>
          </a:prstGeom>
          <a:solidFill>
            <a:srgbClr val="FFA7C4">
              <a:alpha val="50000"/>
            </a:srgbClr>
          </a:solidFill>
          <a:ln>
            <a:noFill/>
          </a:ln>
        </p:spPr>
        <p:txBody>
          <a:bodyPr wrap="square"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hu-HU" sz="2800" b="1" dirty="0"/>
              <a:t>Általános </a:t>
            </a:r>
            <a:r>
              <a:rPr lang="hu-HU" sz="2800" b="1" dirty="0" smtClean="0"/>
              <a:t>észrevételek a </a:t>
            </a:r>
            <a:r>
              <a:rPr lang="hu-HU" sz="2800" b="1" dirty="0"/>
              <a:t>GINOP felhívásokhoz</a:t>
            </a:r>
          </a:p>
        </p:txBody>
      </p:sp>
    </p:spTree>
    <p:extLst>
      <p:ext uri="{BB962C8B-B14F-4D97-AF65-F5344CB8AC3E}">
        <p14:creationId xmlns:p14="http://schemas.microsoft.com/office/powerpoint/2010/main" val="288474461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8046" y="231975"/>
            <a:ext cx="8229600" cy="562074"/>
          </a:xfrm>
        </p:spPr>
        <p:txBody>
          <a:bodyPr/>
          <a:lstStyle/>
          <a:p>
            <a:r>
              <a:rPr lang="hu-HU" b="1" dirty="0"/>
              <a:t>Mit </a:t>
            </a:r>
            <a:r>
              <a:rPr lang="hu-HU" b="1" dirty="0" smtClean="0"/>
              <a:t>tanultunk a projektekből</a:t>
            </a:r>
            <a:r>
              <a:rPr lang="hu-HU" b="1" dirty="0"/>
              <a:t>?  </a:t>
            </a:r>
            <a:endParaRPr lang="hu-HU" dirty="0"/>
          </a:p>
        </p:txBody>
      </p:sp>
      <p:sp>
        <p:nvSpPr>
          <p:cNvPr id="7" name="Téglalap 6"/>
          <p:cNvSpPr/>
          <p:nvPr/>
        </p:nvSpPr>
        <p:spPr>
          <a:xfrm>
            <a:off x="138046" y="1014708"/>
            <a:ext cx="8716461" cy="5622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hu-HU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Jó gyakorlatok: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egyrészt </a:t>
            </a:r>
            <a:r>
              <a:rPr lang="hu-H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 </a:t>
            </a:r>
            <a:r>
              <a:rPr lang="hu-H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érintettek </a:t>
            </a:r>
            <a:r>
              <a:rPr lang="hu-H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együttműködéséről és annak sikeres támogatásáról szólnak. A jó gyakorlatok megismerése tehát a megfogalmazásra kerülő javaslatok összeállításához nyújt </a:t>
            </a:r>
            <a:r>
              <a:rPr lang="hu-H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segítséget;</a:t>
            </a:r>
            <a:endParaRPr lang="hu-H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másrészt </a:t>
            </a:r>
            <a:r>
              <a:rPr lang="hu-H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 együttműködés jó példáinak eredményét, azaz számos már kifejlesztett és használt egészségipari-egészségügyi innovatív megoldást, terméket és eljárást is meg lehetett ismerni a jó gyakorlatok gyűjtésével. Ezáltal akár azonnal vagy kisebb „honosítással” átvehető megoldások kerülhetnek a hazai ellátó </a:t>
            </a:r>
            <a:r>
              <a:rPr lang="hu-H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rendszerbe;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harmadrészt hosszabb </a:t>
            </a:r>
            <a:r>
              <a:rPr lang="hu-H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távú tradíciója van a fejlesztéspolitikának </a:t>
            </a:r>
            <a:r>
              <a:rPr lang="hu-H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hu-H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u-H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mutatja ezt, hogy mostanság van meg az igazán látványos eredménye a korábbi (10-15 évvel ezelőtti) </a:t>
            </a:r>
            <a:r>
              <a:rPr lang="hu-H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beruházásoknak.</a:t>
            </a:r>
            <a:endParaRPr lang="hu-H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0" name="Egyenes összekötő 9"/>
          <p:cNvCxnSpPr/>
          <p:nvPr/>
        </p:nvCxnSpPr>
        <p:spPr>
          <a:xfrm flipV="1">
            <a:off x="0" y="921187"/>
            <a:ext cx="9128072" cy="11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24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7175" y="117675"/>
            <a:ext cx="8229600" cy="562074"/>
          </a:xfrm>
        </p:spPr>
        <p:txBody>
          <a:bodyPr/>
          <a:lstStyle/>
          <a:p>
            <a:r>
              <a:rPr lang="hu-HU" dirty="0" smtClean="0"/>
              <a:t>Jó gyakorlatok az AT-hez</a:t>
            </a:r>
            <a:endParaRPr lang="hu-HU" dirty="0"/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018491"/>
              </p:ext>
            </p:extLst>
          </p:nvPr>
        </p:nvGraphicFramePr>
        <p:xfrm>
          <a:off x="128587" y="1014409"/>
          <a:ext cx="8843962" cy="3600002"/>
        </p:xfrm>
        <a:graphic>
          <a:graphicData uri="http://schemas.openxmlformats.org/drawingml/2006/table">
            <a:tbl>
              <a:tblPr>
                <a:tableStyleId>{109AC8BF-A873-481C-8EE9-58BD7595DA79}</a:tableStyleId>
              </a:tblPr>
              <a:tblGrid>
                <a:gridCol w="3864370"/>
                <a:gridCol w="1244898"/>
                <a:gridCol w="1244898"/>
                <a:gridCol w="1244898"/>
                <a:gridCol w="1244898"/>
              </a:tblGrid>
              <a:tr h="731173">
                <a:tc>
                  <a:txBody>
                    <a:bodyPr/>
                    <a:lstStyle/>
                    <a:p>
                      <a:pPr algn="l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hu-H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b="1" u="none" strike="noStrike" dirty="0" err="1">
                          <a:effectLst/>
                          <a:latin typeface="Calibri" panose="020F0502020204030204" pitchFamily="34" charset="0"/>
                        </a:rPr>
                        <a:t>Scouting</a:t>
                      </a:r>
                      <a:endParaRPr lang="hu-H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b="1" u="none" strike="noStrike" dirty="0" err="1">
                          <a:effectLst/>
                          <a:latin typeface="Calibri" panose="020F0502020204030204" pitchFamily="34" charset="0"/>
                        </a:rPr>
                        <a:t>Creating</a:t>
                      </a:r>
                      <a:endParaRPr lang="hu-H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b="1" u="none" strike="noStrike" dirty="0" err="1">
                          <a:effectLst/>
                          <a:latin typeface="Calibri" panose="020F0502020204030204" pitchFamily="34" charset="0"/>
                        </a:rPr>
                        <a:t>Valorising</a:t>
                      </a:r>
                      <a:endParaRPr lang="hu-H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b="1" u="none" strike="noStrike" dirty="0" err="1">
                          <a:effectLst/>
                          <a:latin typeface="Calibri" panose="020F0502020204030204" pitchFamily="34" charset="0"/>
                        </a:rPr>
                        <a:t>Uptake</a:t>
                      </a:r>
                      <a:endParaRPr lang="hu-H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34414">
                <a:tc>
                  <a:txBody>
                    <a:bodyPr/>
                    <a:lstStyle/>
                    <a:p>
                      <a:pPr algn="l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2400" u="none" strike="noStrike" dirty="0" err="1"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u="none" strike="noStrike" dirty="0" err="1">
                          <a:effectLst/>
                          <a:latin typeface="Calibri" panose="020F0502020204030204" pitchFamily="34" charset="0"/>
                        </a:rPr>
                        <a:t>Scouts</a:t>
                      </a:r>
                      <a:r>
                        <a:rPr lang="hu-HU" sz="2400" u="none" strike="noStrike" dirty="0"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  <a:endParaRPr lang="hu-HU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u="none" strike="noStrike" dirty="0"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34414">
                <a:tc>
                  <a:txBody>
                    <a:bodyPr/>
                    <a:lstStyle/>
                    <a:p>
                      <a:pPr algn="l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2400" u="none" strike="noStrike" dirty="0" err="1">
                          <a:effectLst/>
                          <a:latin typeface="Calibri" panose="020F0502020204030204" pitchFamily="34" charset="0"/>
                        </a:rPr>
                        <a:t>LiCaLab</a:t>
                      </a:r>
                      <a:r>
                        <a:rPr lang="hu-HU" sz="2400" u="none" strike="noStrike" dirty="0">
                          <a:effectLst/>
                          <a:latin typeface="Calibri" panose="020F0502020204030204" pitchFamily="34" charset="0"/>
                        </a:rPr>
                        <a:t> - BE</a:t>
                      </a:r>
                      <a:endParaRPr lang="hu-HU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u="none" strike="noStrike" dirty="0" smtClean="0"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534414">
                <a:tc>
                  <a:txBody>
                    <a:bodyPr/>
                    <a:lstStyle/>
                    <a:p>
                      <a:pPr algn="l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2400" u="none" strike="noStrike" dirty="0" err="1">
                          <a:effectLst/>
                          <a:latin typeface="Calibri" panose="020F0502020204030204" pitchFamily="34" charset="0"/>
                        </a:rPr>
                        <a:t>Resolve</a:t>
                      </a:r>
                      <a:r>
                        <a:rPr lang="hu-HU" sz="2400" u="none" strike="noStrike" dirty="0">
                          <a:effectLst/>
                          <a:latin typeface="Calibri" panose="020F0502020204030204" pitchFamily="34" charset="0"/>
                        </a:rPr>
                        <a:t> - PT</a:t>
                      </a:r>
                      <a:endParaRPr lang="hu-HU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u="none" strike="noStrike" dirty="0"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u="none" strike="noStrike" dirty="0"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u="none" strike="noStrike" dirty="0"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u="none" strike="noStrike" dirty="0"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31173">
                <a:tc>
                  <a:txBody>
                    <a:bodyPr/>
                    <a:lstStyle/>
                    <a:p>
                      <a:pPr algn="l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2400" u="none" strike="noStrike" dirty="0" err="1">
                          <a:effectLst/>
                          <a:latin typeface="Calibri" panose="020F0502020204030204" pitchFamily="34" charset="0"/>
                        </a:rPr>
                        <a:t>Alder</a:t>
                      </a:r>
                      <a:r>
                        <a:rPr lang="hu-HU" sz="24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u="none" strike="noStrike" dirty="0" err="1">
                          <a:effectLst/>
                          <a:latin typeface="Calibri" panose="020F0502020204030204" pitchFamily="34" charset="0"/>
                        </a:rPr>
                        <a:t>Hey</a:t>
                      </a:r>
                      <a:r>
                        <a:rPr lang="hu-HU" sz="24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u="none" strike="noStrike" dirty="0" err="1"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u="none" strike="noStrike" dirty="0" err="1">
                          <a:effectLst/>
                          <a:latin typeface="Calibri" panose="020F0502020204030204" pitchFamily="34" charset="0"/>
                        </a:rPr>
                        <a:t>Hub</a:t>
                      </a:r>
                      <a:r>
                        <a:rPr lang="hu-HU" sz="24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u="none" strike="noStrike" dirty="0" smtClean="0">
                          <a:effectLst/>
                          <a:latin typeface="Calibri" panose="020F0502020204030204" pitchFamily="34" charset="0"/>
                        </a:rPr>
                        <a:t>– UK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ERDF </a:t>
                      </a:r>
                      <a:r>
                        <a:rPr lang="hu-HU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funded</a:t>
                      </a:r>
                      <a:r>
                        <a:rPr lang="hu-H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Health </a:t>
                      </a:r>
                      <a:r>
                        <a:rPr lang="hu-HU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Enterprise</a:t>
                      </a:r>
                      <a:r>
                        <a:rPr lang="hu-H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Hub</a:t>
                      </a:r>
                      <a:r>
                        <a:rPr lang="hu-H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Programme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u="none" strike="noStrike" dirty="0"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u="none" strike="noStrike" dirty="0"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u="none" strike="noStrike" dirty="0"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u="none" strike="noStrike" dirty="0"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534414">
                <a:tc>
                  <a:txBody>
                    <a:bodyPr/>
                    <a:lstStyle/>
                    <a:p>
                      <a:pPr algn="l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2400" u="none" strike="noStrike" dirty="0" err="1">
                          <a:effectLst/>
                          <a:latin typeface="Calibri" panose="020F0502020204030204" pitchFamily="34" charset="0"/>
                        </a:rPr>
                        <a:t>Brainport</a:t>
                      </a:r>
                      <a:r>
                        <a:rPr lang="hu-HU" sz="24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u="none" strike="noStrike" dirty="0" err="1">
                          <a:effectLst/>
                          <a:latin typeface="Calibri" panose="020F0502020204030204" pitchFamily="34" charset="0"/>
                        </a:rPr>
                        <a:t>Healthy</a:t>
                      </a:r>
                      <a:r>
                        <a:rPr lang="hu-HU" sz="24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u="none" strike="noStrike" dirty="0" err="1">
                          <a:effectLst/>
                          <a:latin typeface="Calibri" panose="020F0502020204030204" pitchFamily="34" charset="0"/>
                        </a:rPr>
                        <a:t>Living</a:t>
                      </a:r>
                      <a:r>
                        <a:rPr lang="hu-HU" sz="2400" u="none" strike="noStrike" dirty="0">
                          <a:effectLst/>
                          <a:latin typeface="Calibri" panose="020F0502020204030204" pitchFamily="34" charset="0"/>
                        </a:rPr>
                        <a:t> - NL</a:t>
                      </a:r>
                      <a:endParaRPr lang="hu-HU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u="none" strike="noStrike" dirty="0" smtClean="0"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u="none" strike="noStrike" dirty="0"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u="none" strike="noStrike" dirty="0"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u="none" strike="noStrike" dirty="0"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églalap 6"/>
          <p:cNvSpPr/>
          <p:nvPr/>
        </p:nvSpPr>
        <p:spPr>
          <a:xfrm>
            <a:off x="128587" y="4835649"/>
            <a:ext cx="884396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hu-HU" dirty="0">
                <a:hlinkClick r:id="rId2"/>
              </a:rPr>
              <a:t>https://www.innovationagencynwc.org</a:t>
            </a:r>
            <a:r>
              <a:rPr lang="hu-HU" dirty="0"/>
              <a:t>  </a:t>
            </a:r>
            <a:r>
              <a:rPr lang="hu-HU" dirty="0">
                <a:hlinkClick r:id="rId3"/>
              </a:rPr>
              <a:t>(+ </a:t>
            </a:r>
            <a:r>
              <a:rPr lang="hu-HU" u="sng" dirty="0">
                <a:hlinkClick r:id="rId4"/>
              </a:rPr>
              <a:t>NHS </a:t>
            </a:r>
            <a:r>
              <a:rPr lang="hu-HU" u="sng" dirty="0" err="1">
                <a:hlinkClick r:id="rId4"/>
              </a:rPr>
              <a:t>Innovation</a:t>
            </a:r>
            <a:r>
              <a:rPr lang="hu-HU" u="sng" dirty="0">
                <a:hlinkClick r:id="rId4"/>
              </a:rPr>
              <a:t> </a:t>
            </a:r>
            <a:r>
              <a:rPr lang="hu-HU" u="sng" dirty="0" err="1">
                <a:hlinkClick r:id="rId4"/>
              </a:rPr>
              <a:t>Accelerator</a:t>
            </a:r>
            <a:r>
              <a:rPr lang="hu-HU" dirty="0">
                <a:hlinkClick r:id="rId5"/>
              </a:rPr>
              <a:t>)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hu-HU" dirty="0">
                <a:hlinkClick r:id="rId5"/>
              </a:rPr>
              <a:t>https://www.licalab.be/en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hu-HU" dirty="0">
                <a:hlinkClick r:id="rId5"/>
              </a:rPr>
              <a:t>http://www.resolve-health.pt/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hu-HU" dirty="0">
                <a:hlinkClick r:id="rId3"/>
              </a:rPr>
              <a:t>https://alderhey.nhs.uk/innovation/innovation-services</a:t>
            </a:r>
            <a:r>
              <a:rPr lang="hu-HU" dirty="0"/>
              <a:t> (+ </a:t>
            </a:r>
            <a:r>
              <a:rPr lang="hu-HU" dirty="0">
                <a:hlinkClick r:id="rId6"/>
              </a:rPr>
              <a:t>https://www.acorn-partners.co.uk/</a:t>
            </a:r>
            <a:r>
              <a:rPr lang="hu-HU" dirty="0"/>
              <a:t> - ACORN</a:t>
            </a:r>
            <a:r>
              <a:rPr lang="hu-HU" dirty="0" smtClean="0"/>
              <a:t>)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hu-HU" dirty="0">
                <a:hlinkClick r:id="rId7"/>
              </a:rPr>
              <a:t>http://</a:t>
            </a:r>
            <a:r>
              <a:rPr lang="hu-HU" dirty="0" smtClean="0">
                <a:hlinkClick r:id="rId7"/>
              </a:rPr>
              <a:t>www.slimmerleven2020.org/</a:t>
            </a:r>
            <a:r>
              <a:rPr lang="hu-HU" dirty="0" err="1" smtClean="0">
                <a:hlinkClick r:id="rId7"/>
              </a:rPr>
              <a:t>nieuws</a:t>
            </a:r>
            <a:r>
              <a:rPr lang="hu-HU" dirty="0" smtClean="0">
                <a:hlinkClick r:id="rId7"/>
              </a:rPr>
              <a:t>/brainport-healthy-living-lab-werk-ook-mee-aan-de-versnelling-van-ehealth-brabant</a:t>
            </a:r>
            <a:r>
              <a:rPr lang="hu-HU" dirty="0" smtClean="0"/>
              <a:t>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9501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7175" y="117675"/>
            <a:ext cx="8229600" cy="562074"/>
          </a:xfrm>
        </p:spPr>
        <p:txBody>
          <a:bodyPr/>
          <a:lstStyle/>
          <a:p>
            <a:r>
              <a:rPr lang="hu-HU" dirty="0" smtClean="0"/>
              <a:t>Jó gyakorlatok az AT-hez</a:t>
            </a:r>
            <a:endParaRPr lang="hu-HU" dirty="0"/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523150"/>
              </p:ext>
            </p:extLst>
          </p:nvPr>
        </p:nvGraphicFramePr>
        <p:xfrm>
          <a:off x="128587" y="1014409"/>
          <a:ext cx="8843965" cy="5252208"/>
        </p:xfrm>
        <a:graphic>
          <a:graphicData uri="http://schemas.openxmlformats.org/drawingml/2006/table">
            <a:tbl>
              <a:tblPr>
                <a:tableStyleId>{109AC8BF-A873-481C-8EE9-58BD7595DA79}</a:tableStyleId>
              </a:tblPr>
              <a:tblGrid>
                <a:gridCol w="2543176"/>
                <a:gridCol w="2100263"/>
                <a:gridCol w="2100263"/>
                <a:gridCol w="2100263"/>
              </a:tblGrid>
              <a:tr h="731173">
                <a:tc>
                  <a:txBody>
                    <a:bodyPr/>
                    <a:lstStyle/>
                    <a:p>
                      <a:pPr algn="l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hu-H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indent="-85725" algn="l" rtl="0" font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hu-HU" sz="1800" b="1" i="0" u="none" strike="noStrike" cap="non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Arial"/>
                          <a:sym typeface="Arial"/>
                        </a:rPr>
                        <a:t>Munkaerő-érzékenyítés</a:t>
                      </a:r>
                    </a:p>
                    <a:p>
                      <a:pPr marL="85725" marR="0" indent="-85725" algn="l" rtl="0" font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hu-HU" sz="1800" b="1" i="0" u="none" strike="noStrike" cap="non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Arial"/>
                          <a:sym typeface="Arial"/>
                        </a:rPr>
                        <a:t>Beteg + család + szakember</a:t>
                      </a:r>
                    </a:p>
                    <a:p>
                      <a:pPr marL="85725" marR="0" indent="-85725" algn="l" rtl="0" font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Wingdings" panose="05000000000000000000" pitchFamily="2" charset="2"/>
                        <a:buChar char="§"/>
                      </a:pPr>
                      <a:endParaRPr lang="hu-HU" sz="1800" b="1" i="0" u="none" strike="noStrike" cap="non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indent="-85725" algn="l" rtl="0" font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hu-HU" sz="1800" b="1" i="0" u="none" strike="noStrike" cap="non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Arial"/>
                          <a:sym typeface="Arial"/>
                        </a:rPr>
                        <a:t>Igénykeresés</a:t>
                      </a:r>
                    </a:p>
                    <a:p>
                      <a:pPr marL="85725" marR="0" indent="-85725" algn="l" rtl="0" font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hu-HU" sz="1800" b="1" i="0" u="none" strike="noStrike" cap="non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Arial"/>
                          <a:sym typeface="Arial"/>
                        </a:rPr>
                        <a:t>Tech.felderítés</a:t>
                      </a:r>
                      <a:endParaRPr lang="hu-HU" sz="1800" b="1" i="0" u="none" strike="noStrike" cap="non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/>
                        <a:cs typeface="Arial"/>
                        <a:sym typeface="Arial"/>
                      </a:endParaRPr>
                    </a:p>
                    <a:p>
                      <a:pPr marL="85725" marR="0" indent="-85725" algn="l" rtl="0" font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hu-HU" sz="1800" b="1" i="0" u="none" strike="noStrike" cap="non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Arial"/>
                          <a:sym typeface="Arial"/>
                        </a:rPr>
                        <a:t>Piaci </a:t>
                      </a:r>
                      <a:r>
                        <a:rPr lang="hu-HU" sz="1800" b="1" i="0" u="none" strike="noStrike" cap="non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Arial"/>
                          <a:sym typeface="Arial"/>
                        </a:rPr>
                        <a:t>validálás</a:t>
                      </a:r>
                      <a:endParaRPr lang="hu-HU" sz="1800" b="1" i="0" u="none" strike="noStrike" cap="non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/>
                        <a:cs typeface="Arial"/>
                        <a:sym typeface="Arial"/>
                      </a:endParaRPr>
                    </a:p>
                    <a:p>
                      <a:pPr marL="85725" marR="0" indent="-85725" algn="l" rtl="0" font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hu-HU" sz="1800" b="1" i="0" u="none" strike="noStrike" cap="non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Arial"/>
                          <a:sym typeface="Arial"/>
                        </a:rPr>
                        <a:t>Termék tesztelés- és értékelés</a:t>
                      </a:r>
                    </a:p>
                    <a:p>
                      <a:pPr marL="85725" marR="0" indent="-85725" algn="l" rtl="0" font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hu-HU" sz="1800" b="1" i="0" u="none" strike="noStrike" cap="non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Arial"/>
                          <a:sym typeface="Arial"/>
                        </a:rPr>
                        <a:t>Partnerség építés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-8572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hu-HU" sz="1800" b="1" i="0" u="none" strike="noStrike" cap="non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Arial"/>
                          <a:sym typeface="Arial"/>
                        </a:rPr>
                        <a:t>Támogatás és Forrásközvetítés</a:t>
                      </a:r>
                    </a:p>
                    <a:p>
                      <a:pPr marL="85725" marR="0" indent="-85725" algn="l" rtl="0" font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hu-HU" sz="1800" b="1" i="0" u="none" strike="noStrike" cap="non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Arial"/>
                          <a:sym typeface="Arial"/>
                        </a:rPr>
                        <a:t>Összehangolt fejlesztési programok</a:t>
                      </a:r>
                    </a:p>
                    <a:p>
                      <a:pPr marL="85725" marR="0" indent="-85725" algn="l" rtl="0" font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hu-HU" sz="1800" b="1" i="0" u="none" strike="noStrike" cap="non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Arial"/>
                          <a:sym typeface="Arial"/>
                        </a:rPr>
                        <a:t>PCP/PPI</a:t>
                      </a:r>
                      <a:endParaRPr lang="hu-HU" sz="1800" b="1" i="0" u="none" strike="noStrike" cap="non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34414">
                <a:tc>
                  <a:txBody>
                    <a:bodyPr/>
                    <a:lstStyle/>
                    <a:p>
                      <a:pPr algn="l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2400" u="none" strike="noStrike" dirty="0" err="1"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u="none" strike="noStrike" dirty="0" err="1">
                          <a:effectLst/>
                          <a:latin typeface="Calibri" panose="020F0502020204030204" pitchFamily="34" charset="0"/>
                        </a:rPr>
                        <a:t>Scouts</a:t>
                      </a:r>
                      <a:r>
                        <a:rPr lang="hu-HU" sz="2400" u="none" strike="noStrike" dirty="0"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  <a:endParaRPr lang="hu-HU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34414">
                <a:tc>
                  <a:txBody>
                    <a:bodyPr/>
                    <a:lstStyle/>
                    <a:p>
                      <a:pPr algn="l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2400" u="none" strike="noStrike" dirty="0" err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LiCaLab</a:t>
                      </a:r>
                      <a:r>
                        <a:rPr lang="hu-HU" sz="240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 - BE</a:t>
                      </a:r>
                      <a:endParaRPr lang="hu-HU" sz="2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*(*)</a:t>
                      </a:r>
                      <a:endParaRPr lang="hu-HU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****(*)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endParaRPr lang="hu-HU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534414">
                <a:tc>
                  <a:txBody>
                    <a:bodyPr/>
                    <a:lstStyle/>
                    <a:p>
                      <a:pPr algn="l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2400" u="none" strike="noStrike" dirty="0" err="1">
                          <a:effectLst/>
                          <a:latin typeface="Calibri" panose="020F0502020204030204" pitchFamily="34" charset="0"/>
                        </a:rPr>
                        <a:t>Resolve</a:t>
                      </a:r>
                      <a:r>
                        <a:rPr lang="hu-HU" sz="2400" u="none" strike="noStrike" dirty="0">
                          <a:effectLst/>
                          <a:latin typeface="Calibri" panose="020F0502020204030204" pitchFamily="34" charset="0"/>
                        </a:rPr>
                        <a:t> - PT</a:t>
                      </a:r>
                      <a:endParaRPr lang="hu-HU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*****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31173">
                <a:tc>
                  <a:txBody>
                    <a:bodyPr/>
                    <a:lstStyle/>
                    <a:p>
                      <a:pPr algn="l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2400" u="none" strike="noStrike" dirty="0" err="1">
                          <a:effectLst/>
                          <a:latin typeface="Calibri" panose="020F0502020204030204" pitchFamily="34" charset="0"/>
                        </a:rPr>
                        <a:t>Alder</a:t>
                      </a:r>
                      <a:r>
                        <a:rPr lang="hu-HU" sz="24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u="none" strike="noStrike" dirty="0" err="1">
                          <a:effectLst/>
                          <a:latin typeface="Calibri" panose="020F0502020204030204" pitchFamily="34" charset="0"/>
                        </a:rPr>
                        <a:t>Hey</a:t>
                      </a:r>
                      <a:r>
                        <a:rPr lang="hu-HU" sz="24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u="none" strike="noStrike" dirty="0" err="1"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u="none" strike="noStrike" dirty="0" err="1">
                          <a:effectLst/>
                          <a:latin typeface="Calibri" panose="020F0502020204030204" pitchFamily="34" charset="0"/>
                        </a:rPr>
                        <a:t>Hub</a:t>
                      </a:r>
                      <a:r>
                        <a:rPr lang="hu-HU" sz="2400" u="none" strike="noStrike" dirty="0"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  <a:endParaRPr lang="hu-HU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*****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534414">
                <a:tc>
                  <a:txBody>
                    <a:bodyPr/>
                    <a:lstStyle/>
                    <a:p>
                      <a:pPr algn="l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2400" u="none" strike="noStrike" dirty="0" err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Brainport</a:t>
                      </a:r>
                      <a:r>
                        <a:rPr lang="hu-HU" sz="240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u="none" strike="noStrike" dirty="0" err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Healthy</a:t>
                      </a:r>
                      <a:r>
                        <a:rPr lang="hu-HU" sz="240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u="none" strike="noStrike" dirty="0" err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Living</a:t>
                      </a:r>
                      <a:r>
                        <a:rPr lang="hu-HU" sz="240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 - NL</a:t>
                      </a:r>
                      <a:endParaRPr lang="hu-HU" sz="2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*(*)</a:t>
                      </a:r>
                      <a:endParaRPr lang="hu-HU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****(*)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u-HU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endParaRPr lang="hu-HU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87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103387"/>
            <a:ext cx="8229600" cy="562074"/>
          </a:xfrm>
        </p:spPr>
        <p:txBody>
          <a:bodyPr/>
          <a:lstStyle/>
          <a:p>
            <a:r>
              <a:rPr lang="hu-HU" b="1" dirty="0" err="1" smtClean="0"/>
              <a:t>Innovation</a:t>
            </a:r>
            <a:r>
              <a:rPr lang="hu-HU" b="1" dirty="0" smtClean="0"/>
              <a:t> </a:t>
            </a:r>
            <a:r>
              <a:rPr lang="hu-HU" b="1" dirty="0" err="1" smtClean="0"/>
              <a:t>Hub</a:t>
            </a:r>
            <a:r>
              <a:rPr lang="hu-HU" b="1" dirty="0"/>
              <a:t> </a:t>
            </a:r>
            <a:r>
              <a:rPr lang="hu-HU" b="1" dirty="0" smtClean="0"/>
              <a:t>/ </a:t>
            </a:r>
            <a:r>
              <a:rPr lang="hu-HU" b="1" dirty="0" err="1" smtClean="0"/>
              <a:t>Living</a:t>
            </a:r>
            <a:r>
              <a:rPr lang="hu-HU" b="1" dirty="0" smtClean="0"/>
              <a:t> </a:t>
            </a:r>
            <a:r>
              <a:rPr lang="hu-HU" b="1" dirty="0" err="1" smtClean="0"/>
              <a:t>Lab</a:t>
            </a:r>
            <a:endParaRPr lang="hu-HU" b="1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142875" y="867937"/>
            <a:ext cx="8743950" cy="5861476"/>
          </a:xfrm>
        </p:spPr>
        <p:txBody>
          <a:bodyPr/>
          <a:lstStyle/>
          <a:p>
            <a:r>
              <a:rPr lang="hu-HU" dirty="0" smtClean="0">
                <a:solidFill>
                  <a:schemeClr val="bg2">
                    <a:lumMod val="50000"/>
                  </a:schemeClr>
                </a:solidFill>
              </a:rPr>
              <a:t>LIVING LAB – végfelhasználó inkább a lakosság</a:t>
            </a:r>
          </a:p>
          <a:p>
            <a:pPr marL="342900" indent="-257175">
              <a:buFont typeface="Arial" panose="020B0604020202020204" pitchFamily="34" charset="0"/>
              <a:buChar char="•"/>
            </a:pPr>
            <a:r>
              <a:rPr lang="hu-HU" b="0" dirty="0" smtClean="0"/>
              <a:t>az </a:t>
            </a:r>
            <a:r>
              <a:rPr lang="hu-HU" b="0" dirty="0"/>
              <a:t>innováció elfogadtatására, </a:t>
            </a:r>
            <a:endParaRPr lang="hu-HU" b="0" dirty="0" smtClean="0"/>
          </a:p>
          <a:p>
            <a:pPr marL="342900" indent="-257175">
              <a:buFont typeface="Arial" panose="020B0604020202020204" pitchFamily="34" charset="0"/>
              <a:buChar char="•"/>
            </a:pPr>
            <a:r>
              <a:rPr lang="hu-HU" b="0" dirty="0" smtClean="0"/>
              <a:t>a </a:t>
            </a:r>
            <a:r>
              <a:rPr lang="hu-HU" b="0" dirty="0"/>
              <a:t>végfelhasználó felhasználási képességére</a:t>
            </a:r>
            <a:r>
              <a:rPr lang="hu-HU" b="0" dirty="0" smtClean="0"/>
              <a:t>,</a:t>
            </a:r>
          </a:p>
          <a:p>
            <a:pPr marL="342900" indent="-257175">
              <a:buFont typeface="Arial" panose="020B0604020202020204" pitchFamily="34" charset="0"/>
              <a:buChar char="•"/>
            </a:pPr>
            <a:r>
              <a:rPr lang="hu-HU" b="0" dirty="0" smtClean="0"/>
              <a:t>elégedettségére</a:t>
            </a:r>
            <a:r>
              <a:rPr lang="hu-HU" b="0" dirty="0"/>
              <a:t>, </a:t>
            </a:r>
            <a:endParaRPr lang="hu-HU" b="0" dirty="0" smtClean="0"/>
          </a:p>
          <a:p>
            <a:pPr marL="342900" indent="-257175">
              <a:buFont typeface="Arial" panose="020B0604020202020204" pitchFamily="34" charset="0"/>
              <a:buChar char="•"/>
            </a:pPr>
            <a:r>
              <a:rPr lang="hu-HU" b="0" dirty="0" smtClean="0"/>
              <a:t>várakozásaira </a:t>
            </a:r>
            <a:r>
              <a:rPr lang="hu-HU" b="0" dirty="0"/>
              <a:t>tud optimális válaszokat </a:t>
            </a:r>
            <a:r>
              <a:rPr lang="hu-HU" b="0" dirty="0" smtClean="0"/>
              <a:t>adni,</a:t>
            </a:r>
          </a:p>
          <a:p>
            <a:pPr marL="342900" indent="-257175">
              <a:buFont typeface="Arial" panose="020B0604020202020204" pitchFamily="34" charset="0"/>
              <a:buChar char="•"/>
            </a:pPr>
            <a:r>
              <a:rPr lang="hu-HU" b="0" dirty="0" smtClean="0"/>
              <a:t>és az </a:t>
            </a:r>
            <a:r>
              <a:rPr lang="hu-HU" b="0" dirty="0" err="1"/>
              <a:t>uptake-re</a:t>
            </a:r>
            <a:r>
              <a:rPr lang="hu-HU" b="0" dirty="0"/>
              <a:t> fokuszál, </a:t>
            </a:r>
            <a:r>
              <a:rPr lang="hu-HU" b="0" dirty="0" smtClean="0"/>
              <a:t>és </a:t>
            </a:r>
            <a:r>
              <a:rPr lang="hu-HU" b="0" dirty="0"/>
              <a:t>”innen indul visszafelé”, de pozitív értelemben a design jobban érdekli.</a:t>
            </a:r>
          </a:p>
          <a:p>
            <a:pPr>
              <a:spcBef>
                <a:spcPts val="1200"/>
              </a:spcBef>
            </a:pPr>
            <a:r>
              <a:rPr lang="hu-HU" dirty="0" smtClean="0">
                <a:solidFill>
                  <a:schemeClr val="bg2">
                    <a:lumMod val="50000"/>
                  </a:schemeClr>
                </a:solidFill>
              </a:rPr>
              <a:t>INNOVATION </a:t>
            </a:r>
            <a:r>
              <a:rPr lang="hu-HU" dirty="0">
                <a:solidFill>
                  <a:schemeClr val="bg2">
                    <a:lumMod val="50000"/>
                  </a:schemeClr>
                </a:solidFill>
              </a:rPr>
              <a:t>HUB </a:t>
            </a:r>
            <a:r>
              <a:rPr lang="hu-HU" dirty="0" smtClean="0">
                <a:solidFill>
                  <a:schemeClr val="bg2">
                    <a:lumMod val="50000"/>
                  </a:schemeClr>
                </a:solidFill>
              </a:rPr>
              <a:t>– a végfelhasználó </a:t>
            </a:r>
            <a:r>
              <a:rPr lang="hu-HU" dirty="0">
                <a:solidFill>
                  <a:schemeClr val="bg2">
                    <a:lumMod val="50000"/>
                  </a:schemeClr>
                </a:solidFill>
              </a:rPr>
              <a:t>inkább a </a:t>
            </a:r>
            <a:r>
              <a:rPr lang="hu-HU" dirty="0" smtClean="0">
                <a:solidFill>
                  <a:schemeClr val="bg2">
                    <a:lumMod val="50000"/>
                  </a:schemeClr>
                </a:solidFill>
              </a:rPr>
              <a:t>szakma</a:t>
            </a:r>
          </a:p>
          <a:p>
            <a:pPr marL="342900" indent="-257175">
              <a:buFont typeface="Arial" panose="020B0604020202020204" pitchFamily="34" charset="0"/>
              <a:buChar char="•"/>
            </a:pPr>
            <a:r>
              <a:rPr lang="hu-HU" b="0" dirty="0"/>
              <a:t>a fejlesztés alapjaira,</a:t>
            </a:r>
          </a:p>
          <a:p>
            <a:pPr marL="342900" indent="-257175">
              <a:buFont typeface="Arial" panose="020B0604020202020204" pitchFamily="34" charset="0"/>
              <a:buChar char="•"/>
            </a:pPr>
            <a:r>
              <a:rPr lang="hu-HU" b="0" dirty="0"/>
              <a:t>a kiváltó kielégítetlen igényre,</a:t>
            </a:r>
          </a:p>
          <a:p>
            <a:pPr marL="342900" indent="-257175">
              <a:buFont typeface="Arial" panose="020B0604020202020204" pitchFamily="34" charset="0"/>
              <a:buChar char="•"/>
            </a:pPr>
            <a:r>
              <a:rPr lang="hu-HU" b="0" dirty="0"/>
              <a:t>akár az egész folyamatra (</a:t>
            </a:r>
            <a:r>
              <a:rPr lang="hu-HU" b="0" dirty="0" err="1"/>
              <a:t>scouting</a:t>
            </a:r>
            <a:r>
              <a:rPr lang="hu-HU" b="0" dirty="0"/>
              <a:t> </a:t>
            </a:r>
            <a:r>
              <a:rPr lang="hu-HU" b="0" dirty="0">
                <a:sym typeface="Symbol" panose="05050102010706020507" pitchFamily="18" charset="2"/>
              </a:rPr>
              <a:t> </a:t>
            </a:r>
            <a:r>
              <a:rPr lang="hu-HU" b="0" dirty="0" err="1"/>
              <a:t>uptake</a:t>
            </a:r>
            <a:r>
              <a:rPr lang="hu-HU" b="0" dirty="0"/>
              <a:t>), </a:t>
            </a:r>
          </a:p>
          <a:p>
            <a:pPr marL="342900" indent="-257175">
              <a:buFont typeface="Arial" panose="020B0604020202020204" pitchFamily="34" charset="0"/>
              <a:buChar char="•"/>
            </a:pPr>
            <a:r>
              <a:rPr lang="hu-HU" b="0" dirty="0"/>
              <a:t>sőt a finanszírozására, </a:t>
            </a:r>
          </a:p>
          <a:p>
            <a:pPr marL="342900" indent="-257175">
              <a:buFont typeface="Arial" panose="020B0604020202020204" pitchFamily="34" charset="0"/>
              <a:buChar char="•"/>
            </a:pPr>
            <a:r>
              <a:rPr lang="hu-HU" b="0" dirty="0"/>
              <a:t>a klinikai igazolásra vagy a </a:t>
            </a:r>
            <a:r>
              <a:rPr lang="hu-HU" b="0" dirty="0" err="1"/>
              <a:t>HTA-ra</a:t>
            </a:r>
            <a:r>
              <a:rPr lang="hu-HU" b="0" dirty="0"/>
              <a:t> is fokuszál(hat). </a:t>
            </a:r>
          </a:p>
        </p:txBody>
      </p:sp>
    </p:spTree>
    <p:extLst>
      <p:ext uri="{BB962C8B-B14F-4D97-AF65-F5344CB8AC3E}">
        <p14:creationId xmlns:p14="http://schemas.microsoft.com/office/powerpoint/2010/main" val="9175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203400"/>
            <a:ext cx="8229600" cy="562074"/>
          </a:xfrm>
        </p:spPr>
        <p:txBody>
          <a:bodyPr/>
          <a:lstStyle/>
          <a:p>
            <a:r>
              <a:rPr lang="hu-HU" dirty="0" smtClean="0"/>
              <a:t>Jó gyakorlatok – Javasolt akciók</a:t>
            </a:r>
            <a:endParaRPr lang="hu-HU" dirty="0"/>
          </a:p>
        </p:txBody>
      </p:sp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7524243"/>
              </p:ext>
            </p:extLst>
          </p:nvPr>
        </p:nvGraphicFramePr>
        <p:xfrm>
          <a:off x="431800" y="1123156"/>
          <a:ext cx="8229602" cy="5532850"/>
        </p:xfrm>
        <a:graphic>
          <a:graphicData uri="http://schemas.openxmlformats.org/drawingml/2006/table">
            <a:tbl>
              <a:tblPr/>
              <a:tblGrid>
                <a:gridCol w="2692400"/>
                <a:gridCol w="2794000"/>
                <a:gridCol w="2743202"/>
              </a:tblGrid>
              <a:tr h="12388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Kiválasztott</a:t>
                      </a:r>
                      <a:b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jó gyakorlatok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Javasolt akciók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Akciókra javasolt forgatókönyvek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Scouts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l" fontAlgn="ctr"/>
                      <a:r>
                        <a:rPr lang="hu-HU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innovációs</a:t>
                      </a:r>
                      <a:r>
                        <a:rPr lang="hu-HU" sz="2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központokban megvalósuló együttműködések támogatásával</a:t>
                      </a:r>
                      <a:endParaRPr lang="hu-HU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Alder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Resolve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LiCaLab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BE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élő</a:t>
                      </a:r>
                      <a:r>
                        <a:rPr lang="hu-HU" sz="2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laboratóriumokban megvalósuló nyitott innováció támogatásával</a:t>
                      </a:r>
                      <a:endParaRPr lang="hu-HU" sz="2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endParaRPr lang="hu-HU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Brainport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Healthy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Living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NL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47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457199" y="285750"/>
            <a:ext cx="8201026" cy="4798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hu-HU" b="1" dirty="0" smtClean="0">
                <a:latin typeface="Calibri" panose="020F0502020204030204" pitchFamily="34" charset="0"/>
              </a:rPr>
              <a:t>Tervezett </a:t>
            </a:r>
            <a:r>
              <a:rPr lang="hu-HU" b="1" dirty="0">
                <a:latin typeface="Calibri" panose="020F0502020204030204" pitchFamily="34" charset="0"/>
              </a:rPr>
              <a:t>program 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23" name="Shape 123"/>
          <p:cNvSpPr txBox="1">
            <a:spLocks noGrp="1"/>
          </p:cNvSpPr>
          <p:nvPr>
            <p:ph type="body" idx="2"/>
          </p:nvPr>
        </p:nvSpPr>
        <p:spPr>
          <a:xfrm>
            <a:off x="457199" y="959255"/>
            <a:ext cx="8386763" cy="552726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414588" indent="-2414588">
              <a:spcBef>
                <a:spcPts val="600"/>
              </a:spcBef>
              <a:buClr>
                <a:srgbClr val="1F497D"/>
              </a:buClr>
              <a:buSzPct val="25000"/>
            </a:pPr>
            <a:r>
              <a:rPr lang="hu-HU" sz="2800" b="0" dirty="0" smtClean="0">
                <a:solidFill>
                  <a:srgbClr val="1F497D"/>
                </a:solidFill>
                <a:latin typeface="Calibri" panose="020F0502020204030204" pitchFamily="34" charset="0"/>
              </a:rPr>
              <a:t>14:15- 14:30	Regisztráció</a:t>
            </a:r>
          </a:p>
          <a:p>
            <a:pPr marL="2414588" lvl="0" indent="-2414588">
              <a:spcBef>
                <a:spcPts val="600"/>
              </a:spcBef>
              <a:buClr>
                <a:srgbClr val="1F497D"/>
              </a:buClr>
              <a:buSzPct val="25000"/>
            </a:pPr>
            <a:r>
              <a:rPr lang="hu-HU" sz="2800" b="0" dirty="0" smtClean="0">
                <a:solidFill>
                  <a:srgbClr val="1F497D"/>
                </a:solidFill>
                <a:latin typeface="Calibri" panose="020F0502020204030204" pitchFamily="34" charset="0"/>
              </a:rPr>
              <a:t>14:30- 14:45	Köszöntő; a projektben eddig elért eredmények rövid áttekintése</a:t>
            </a:r>
          </a:p>
          <a:p>
            <a:pPr marL="2414588" lvl="0" indent="-2414588">
              <a:spcBef>
                <a:spcPts val="600"/>
              </a:spcBef>
              <a:buClr>
                <a:srgbClr val="1F497D"/>
              </a:buClr>
              <a:buSzPct val="25000"/>
            </a:pPr>
            <a:r>
              <a:rPr lang="hu-HU" sz="2800" b="0" dirty="0" smtClean="0">
                <a:solidFill>
                  <a:srgbClr val="1F497D"/>
                </a:solidFill>
                <a:latin typeface="Calibri" panose="020F0502020204030204" pitchFamily="34" charset="0"/>
              </a:rPr>
              <a:t>14:45 - 15.10	A szakpolitikai eredmények átadására és átvételére vonatkozó jelentés és akcióterv végleges változatának bemutatása a félidős felülvizsgálati jelentés és értékelés tükrében</a:t>
            </a:r>
          </a:p>
          <a:p>
            <a:pPr marL="2414588" lvl="0" indent="-2414588">
              <a:spcBef>
                <a:spcPts val="600"/>
              </a:spcBef>
              <a:buClr>
                <a:srgbClr val="1F497D"/>
              </a:buClr>
              <a:buSzPct val="25000"/>
            </a:pPr>
            <a:r>
              <a:rPr lang="hu-HU" sz="2800" b="0" dirty="0" smtClean="0">
                <a:solidFill>
                  <a:srgbClr val="1F497D"/>
                </a:solidFill>
                <a:latin typeface="Calibri" panose="020F0502020204030204" pitchFamily="34" charset="0"/>
              </a:rPr>
              <a:t>15:10-15.25	Kávészünet</a:t>
            </a:r>
          </a:p>
          <a:p>
            <a:pPr marL="2414588" lvl="0" indent="-2414588">
              <a:spcBef>
                <a:spcPts val="600"/>
              </a:spcBef>
              <a:buClr>
                <a:srgbClr val="1F497D"/>
              </a:buClr>
              <a:buSzPct val="25000"/>
            </a:pPr>
            <a:r>
              <a:rPr lang="hu-HU" sz="2800" b="0" dirty="0" smtClean="0">
                <a:solidFill>
                  <a:srgbClr val="1F497D"/>
                </a:solidFill>
                <a:latin typeface="Calibri" panose="020F0502020204030204" pitchFamily="34" charset="0"/>
              </a:rPr>
              <a:t>15:25- 16:00	Az akcióterv megvitatása és javaslatok megfogalmazása a plénum részéről</a:t>
            </a:r>
          </a:p>
          <a:p>
            <a:pPr marL="2414588" lvl="0" indent="-2414588">
              <a:spcBef>
                <a:spcPts val="600"/>
              </a:spcBef>
              <a:buClr>
                <a:srgbClr val="1F497D"/>
              </a:buClr>
              <a:buSzPct val="25000"/>
            </a:pPr>
            <a:r>
              <a:rPr lang="hu-HU" sz="2800" b="0" dirty="0" smtClean="0">
                <a:solidFill>
                  <a:srgbClr val="1F497D"/>
                </a:solidFill>
                <a:latin typeface="Calibri" panose="020F0502020204030204" pitchFamily="34" charset="0"/>
              </a:rPr>
              <a:t>16:00- 16:30	</a:t>
            </a:r>
            <a:r>
              <a:rPr lang="hu-HU" sz="2800" b="0" dirty="0" err="1" smtClean="0">
                <a:solidFill>
                  <a:srgbClr val="1F497D"/>
                </a:solidFill>
                <a:latin typeface="Calibri" panose="020F0502020204030204" pitchFamily="34" charset="0"/>
              </a:rPr>
              <a:t>Networking</a:t>
            </a:r>
            <a:endParaRPr lang="hu-HU" sz="2800" b="0" dirty="0">
              <a:solidFill>
                <a:srgbClr val="1F497D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562074"/>
          </a:xfrm>
        </p:spPr>
        <p:txBody>
          <a:bodyPr/>
          <a:lstStyle/>
          <a:p>
            <a:r>
              <a:rPr lang="hu-HU" b="1" dirty="0"/>
              <a:t>Javasolt forgatókönyvek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203200" y="562074"/>
            <a:ext cx="8639175" cy="5183186"/>
          </a:xfrm>
        </p:spPr>
        <p:txBody>
          <a:bodyPr/>
          <a:lstStyle/>
          <a:p>
            <a:pPr marL="228600" indent="-228600" fontAlgn="ctr">
              <a:spcBef>
                <a:spcPts val="600"/>
              </a:spcBef>
              <a:buFont typeface="+mj-lt"/>
              <a:buAutoNum type="arabicParenR"/>
            </a:pPr>
            <a:r>
              <a:rPr lang="hu-HU" b="0" dirty="0">
                <a:solidFill>
                  <a:schemeClr val="tx1"/>
                </a:solidFill>
                <a:latin typeface="Calibri" panose="020F0502020204030204" pitchFamily="34" charset="0"/>
              </a:rPr>
              <a:t>A valós piaci igényekre épülő - az egészségbiztosítási finanszírozásba történő befogadását is előkészítő – innováció támogatása</a:t>
            </a:r>
          </a:p>
          <a:p>
            <a:pPr marL="228600" indent="-228600" fontAlgn="ctr">
              <a:spcBef>
                <a:spcPts val="600"/>
              </a:spcBef>
              <a:buFont typeface="+mj-lt"/>
              <a:buAutoNum type="arabicParenR"/>
            </a:pPr>
            <a:r>
              <a:rPr lang="hu-HU" b="0" dirty="0">
                <a:solidFill>
                  <a:schemeClr val="tx1"/>
                </a:solidFill>
                <a:latin typeface="Calibri" panose="020F0502020204030204" pitchFamily="34" charset="0"/>
              </a:rPr>
              <a:t>Elektronikus egészségügyi ágazati fejlesztésekhez (EEÁF) való kapcsolódás támogatása</a:t>
            </a:r>
          </a:p>
          <a:p>
            <a:pPr marL="228600" indent="-228600" fontAlgn="ctr">
              <a:spcBef>
                <a:spcPts val="600"/>
              </a:spcBef>
              <a:buFont typeface="+mj-lt"/>
              <a:buAutoNum type="arabicParenR"/>
            </a:pPr>
            <a:r>
              <a:rPr lang="hu-HU" b="0" dirty="0">
                <a:solidFill>
                  <a:schemeClr val="tx1"/>
                </a:solidFill>
                <a:latin typeface="Calibri" panose="020F0502020204030204" pitchFamily="34" charset="0"/>
              </a:rPr>
              <a:t>Felkészülés az innovatív közbeszerzési eljárásokra:</a:t>
            </a:r>
            <a:br>
              <a:rPr lang="hu-HU" b="0" dirty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hu-HU" b="0" dirty="0">
                <a:solidFill>
                  <a:schemeClr val="tx1"/>
                </a:solidFill>
                <a:latin typeface="Calibri" panose="020F0502020204030204" pitchFamily="34" charset="0"/>
              </a:rPr>
              <a:t>A) Beszerzőknek és B) Ajánlattevők</a:t>
            </a:r>
          </a:p>
          <a:p>
            <a:pPr marL="228600" indent="-228600" fontAlgn="ctr">
              <a:spcBef>
                <a:spcPts val="600"/>
              </a:spcBef>
              <a:buFont typeface="+mj-lt"/>
              <a:buAutoNum type="arabicParenR"/>
            </a:pPr>
            <a:r>
              <a:rPr lang="hu-HU" b="0" dirty="0">
                <a:solidFill>
                  <a:schemeClr val="tx1"/>
                </a:solidFill>
                <a:latin typeface="Calibri" panose="020F0502020204030204" pitchFamily="34" charset="0"/>
              </a:rPr>
              <a:t>QH együttműködés, integráció és hálózatosodás új innovatív ellátási szolgáltatások kifejlesztésére és nyújtására, a módszertani, a technológiai és az üzleti innováció összekapcsolásának ösztönzésére</a:t>
            </a:r>
          </a:p>
          <a:p>
            <a:pPr marL="228600" lvl="0" indent="-228600" fontAlgn="ctr">
              <a:spcBef>
                <a:spcPts val="600"/>
              </a:spcBef>
              <a:buClrTx/>
              <a:buFont typeface="+mj-lt"/>
              <a:buAutoNum type="arabicParenR"/>
              <a:defRPr/>
            </a:pPr>
            <a:r>
              <a:rPr lang="hu-HU" b="0" dirty="0">
                <a:solidFill>
                  <a:schemeClr val="tx1"/>
                </a:solidFill>
                <a:latin typeface="Calibri" panose="020F0502020204030204" pitchFamily="34" charset="0"/>
              </a:rPr>
              <a:t>Élő Laboratóriumok felállításának támogatása (a GINOP PA8 lehetséges társfinanszírozásának kombinálásával)</a:t>
            </a:r>
          </a:p>
          <a:p>
            <a:pPr marL="228600" lvl="0" indent="-228600" fontAlgn="ctr">
              <a:spcBef>
                <a:spcPts val="600"/>
              </a:spcBef>
              <a:buClrTx/>
              <a:buFont typeface="+mj-lt"/>
              <a:buAutoNum type="arabicParenR"/>
              <a:defRPr/>
            </a:pPr>
            <a:r>
              <a:rPr lang="hu-HU" b="0" dirty="0">
                <a:solidFill>
                  <a:schemeClr val="tx1"/>
                </a:solidFill>
                <a:latin typeface="Calibri" panose="020F0502020204030204" pitchFamily="34" charset="0"/>
              </a:rPr>
              <a:t>a GINOP 1.2.4-16 “Ipari Parkok fejlesztése” c. felhívás több szempontú módosítása – nyitott innováció, inkubáció, </a:t>
            </a:r>
            <a:r>
              <a:rPr lang="hu-HU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akceleráció</a:t>
            </a:r>
            <a:endParaRPr lang="hu-HU" b="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53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0800" y="74872"/>
            <a:ext cx="8229600" cy="562074"/>
          </a:xfrm>
        </p:spPr>
        <p:txBody>
          <a:bodyPr/>
          <a:lstStyle/>
          <a:p>
            <a:r>
              <a:rPr lang="hu-HU" b="1" dirty="0" smtClean="0"/>
              <a:t>Minta – Akció - Forgatókönyv</a:t>
            </a:r>
            <a:endParaRPr lang="hu-HU" b="1" dirty="0"/>
          </a:p>
        </p:txBody>
      </p:sp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701715"/>
              </p:ext>
            </p:extLst>
          </p:nvPr>
        </p:nvGraphicFramePr>
        <p:xfrm>
          <a:off x="457199" y="883444"/>
          <a:ext cx="8229602" cy="5837649"/>
        </p:xfrm>
        <a:graphic>
          <a:graphicData uri="http://schemas.openxmlformats.org/drawingml/2006/table">
            <a:tbl>
              <a:tblPr/>
              <a:tblGrid>
                <a:gridCol w="2692400"/>
                <a:gridCol w="2794000"/>
                <a:gridCol w="1371601"/>
                <a:gridCol w="1371601"/>
              </a:tblGrid>
              <a:tr h="12388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Kiválasztott</a:t>
                      </a:r>
                      <a:b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jó gyakorlatok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Javasolt akciók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Akciókra javasolt forgatókönyvek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Scouts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innovációs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központokban megvalósuló együttműködések támogatásával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Alder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Resolve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LiCaLab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BE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élő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laboratóriumokban megvalósuló nyitott innováció támogatásával</a:t>
                      </a:r>
                      <a:endParaRPr lang="hu-HU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Brainport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Healthy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Living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NL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Szamárfül 6"/>
          <p:cNvSpPr/>
          <p:nvPr/>
        </p:nvSpPr>
        <p:spPr>
          <a:xfrm>
            <a:off x="723900" y="2806776"/>
            <a:ext cx="7696200" cy="3581251"/>
          </a:xfrm>
          <a:prstGeom prst="foldedCorner">
            <a:avLst/>
          </a:prstGeom>
          <a:solidFill>
            <a:srgbClr val="FFFF00"/>
          </a:solidFill>
        </p:spPr>
        <p:txBody>
          <a:bodyPr wrap="square" anchor="ctr">
            <a:spAutoFit/>
          </a:bodyPr>
          <a:lstStyle/>
          <a:p>
            <a:pPr fontAlgn="ctr">
              <a:spcBef>
                <a:spcPts val="600"/>
              </a:spcBef>
            </a:pPr>
            <a:r>
              <a:rPr lang="hu-HU" sz="4000" b="1" dirty="0" smtClean="0">
                <a:latin typeface="Calibri" panose="020F0502020204030204" pitchFamily="34" charset="0"/>
              </a:rPr>
              <a:t>1.</a:t>
            </a:r>
            <a:endParaRPr lang="hu-HU" sz="3600" b="1" dirty="0" smtClean="0">
              <a:latin typeface="Calibri" panose="020F0502020204030204" pitchFamily="34" charset="0"/>
            </a:endParaRPr>
          </a:p>
          <a:p>
            <a:pPr fontAlgn="ctr">
              <a:spcBef>
                <a:spcPts val="600"/>
              </a:spcBef>
            </a:pPr>
            <a:r>
              <a:rPr lang="hu-HU" sz="3600" dirty="0" smtClean="0">
                <a:latin typeface="Calibri" panose="020F0502020204030204" pitchFamily="34" charset="0"/>
              </a:rPr>
              <a:t>A </a:t>
            </a:r>
            <a:r>
              <a:rPr lang="hu-HU" sz="3600" dirty="0">
                <a:latin typeface="Calibri" panose="020F0502020204030204" pitchFamily="34" charset="0"/>
              </a:rPr>
              <a:t>valós piaci igényekre épülő - az egészségbiztosítási finanszírozásba történő befogadását is előkészítő – innováció támogatása</a:t>
            </a:r>
          </a:p>
        </p:txBody>
      </p:sp>
    </p:spTree>
    <p:extLst>
      <p:ext uri="{BB962C8B-B14F-4D97-AF65-F5344CB8AC3E}">
        <p14:creationId xmlns:p14="http://schemas.microsoft.com/office/powerpoint/2010/main" val="79278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083895"/>
              </p:ext>
            </p:extLst>
          </p:nvPr>
        </p:nvGraphicFramePr>
        <p:xfrm>
          <a:off x="500062" y="812006"/>
          <a:ext cx="8229602" cy="5837649"/>
        </p:xfrm>
        <a:graphic>
          <a:graphicData uri="http://schemas.openxmlformats.org/drawingml/2006/table">
            <a:tbl>
              <a:tblPr/>
              <a:tblGrid>
                <a:gridCol w="2692400"/>
                <a:gridCol w="2794000"/>
                <a:gridCol w="1371601"/>
                <a:gridCol w="1371601"/>
              </a:tblGrid>
              <a:tr h="12388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Kiválasztott</a:t>
                      </a:r>
                      <a:b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jó gyakorlatok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Javasolt akciók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Akciókra javasolt forgatókönyvek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Scouts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innovációs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központokban megvalósuló együttműködések támogatásával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Alder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Resolve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LiCaLab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BE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élő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laboratóriumokban megvalósuló nyitott innováció támogatásával</a:t>
                      </a:r>
                      <a:endParaRPr lang="hu-HU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Brainport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Healthy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Living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NL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Lekerekített téglalap 2"/>
          <p:cNvSpPr/>
          <p:nvPr/>
        </p:nvSpPr>
        <p:spPr>
          <a:xfrm>
            <a:off x="6084888" y="2146300"/>
            <a:ext cx="1143000" cy="711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000" b="1" dirty="0" smtClean="0">
                <a:solidFill>
                  <a:schemeClr val="tx1"/>
                </a:solidFill>
              </a:rPr>
              <a:t>1</a:t>
            </a:r>
            <a:endParaRPr lang="hu-HU" sz="4000" b="1" dirty="0">
              <a:solidFill>
                <a:schemeClr val="tx1"/>
              </a:solidFill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50800" y="74872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hu-HU" b="1" smtClean="0"/>
              <a:t>Minta – Akció - Forgatókönyv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293990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128873"/>
              </p:ext>
            </p:extLst>
          </p:nvPr>
        </p:nvGraphicFramePr>
        <p:xfrm>
          <a:off x="457199" y="869156"/>
          <a:ext cx="8229602" cy="5837649"/>
        </p:xfrm>
        <a:graphic>
          <a:graphicData uri="http://schemas.openxmlformats.org/drawingml/2006/table">
            <a:tbl>
              <a:tblPr/>
              <a:tblGrid>
                <a:gridCol w="2692400"/>
                <a:gridCol w="2794000"/>
                <a:gridCol w="1371601"/>
                <a:gridCol w="1371601"/>
              </a:tblGrid>
              <a:tr h="12388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Kiválasztott</a:t>
                      </a:r>
                      <a:b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jó gyakorlatok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Javasolt akciók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Akciókra javasolt forgatókönyvek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Scouts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innovációs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központokban megvalósuló együttműködések támogatásával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Alder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Resolve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LiCaLab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BE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élő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laboratóriumokban megvalósuló nyitott innováció támogatásával</a:t>
                      </a:r>
                      <a:endParaRPr lang="hu-HU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Brainport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Healthy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Living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NL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zamárfül 3"/>
          <p:cNvSpPr/>
          <p:nvPr/>
        </p:nvSpPr>
        <p:spPr>
          <a:xfrm>
            <a:off x="723900" y="3183266"/>
            <a:ext cx="7696200" cy="2828270"/>
          </a:xfrm>
          <a:prstGeom prst="foldedCorner">
            <a:avLst/>
          </a:prstGeom>
          <a:solidFill>
            <a:srgbClr val="FFFF00"/>
          </a:solidFill>
        </p:spPr>
        <p:txBody>
          <a:bodyPr wrap="square" anchor="ctr">
            <a:spAutoFit/>
          </a:bodyPr>
          <a:lstStyle/>
          <a:p>
            <a:pPr fontAlgn="ctr"/>
            <a:r>
              <a:rPr lang="hu-HU" sz="4000" b="1" dirty="0" smtClean="0">
                <a:latin typeface="Calibri" panose="020F0502020204030204" pitchFamily="34" charset="0"/>
              </a:rPr>
              <a:t>2.</a:t>
            </a:r>
          </a:p>
          <a:p>
            <a:pPr fontAlgn="ctr"/>
            <a:r>
              <a:rPr lang="hu-HU" sz="3600" dirty="0" smtClean="0">
                <a:latin typeface="Calibri" panose="020F0502020204030204" pitchFamily="34" charset="0"/>
              </a:rPr>
              <a:t>Elektronikus </a:t>
            </a:r>
            <a:r>
              <a:rPr lang="hu-HU" sz="3600" dirty="0">
                <a:latin typeface="Calibri" panose="020F0502020204030204" pitchFamily="34" charset="0"/>
              </a:rPr>
              <a:t>egészségügyi ágazati fejlesztésekhez (EEÁF) való kapcsolódás támogatása</a:t>
            </a:r>
          </a:p>
        </p:txBody>
      </p:sp>
      <p:sp>
        <p:nvSpPr>
          <p:cNvPr id="5" name="Cím 1"/>
          <p:cNvSpPr txBox="1">
            <a:spLocks/>
          </p:cNvSpPr>
          <p:nvPr/>
        </p:nvSpPr>
        <p:spPr>
          <a:xfrm>
            <a:off x="50800" y="74872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hu-HU" b="1" smtClean="0"/>
              <a:t>Minta – Akció - Forgatókönyv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196576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433107"/>
              </p:ext>
            </p:extLst>
          </p:nvPr>
        </p:nvGraphicFramePr>
        <p:xfrm>
          <a:off x="457200" y="834614"/>
          <a:ext cx="8229602" cy="5837649"/>
        </p:xfrm>
        <a:graphic>
          <a:graphicData uri="http://schemas.openxmlformats.org/drawingml/2006/table">
            <a:tbl>
              <a:tblPr/>
              <a:tblGrid>
                <a:gridCol w="2692400"/>
                <a:gridCol w="2794000"/>
                <a:gridCol w="1371601"/>
                <a:gridCol w="1371601"/>
              </a:tblGrid>
              <a:tr h="12388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Kiválasztott</a:t>
                      </a:r>
                      <a:b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jó gyakorlatok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Javasolt akciók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Akciókra javasolt forgatókönyvek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Scouts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innovációs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központokban megvalósuló együttműködések támogatásával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Alder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Resolve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LiCaLab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BE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élő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laboratóriumokban megvalósuló nyitott innováció támogatásával</a:t>
                      </a:r>
                      <a:endParaRPr lang="hu-HU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Brainport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Healthy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Living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NL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Lekerekített téglalap 2"/>
          <p:cNvSpPr/>
          <p:nvPr/>
        </p:nvSpPr>
        <p:spPr>
          <a:xfrm>
            <a:off x="6056312" y="2274888"/>
            <a:ext cx="1143000" cy="711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000" b="1" dirty="0" smtClean="0">
                <a:solidFill>
                  <a:schemeClr val="tx1"/>
                </a:solidFill>
              </a:rPr>
              <a:t>1</a:t>
            </a:r>
            <a:endParaRPr lang="hu-HU" sz="4000" b="1" dirty="0">
              <a:solidFill>
                <a:schemeClr val="tx1"/>
              </a:solidFill>
            </a:endParaRPr>
          </a:p>
        </p:txBody>
      </p:sp>
      <p:sp>
        <p:nvSpPr>
          <p:cNvPr id="5" name="Lekerekített téglalap 4"/>
          <p:cNvSpPr/>
          <p:nvPr/>
        </p:nvSpPr>
        <p:spPr>
          <a:xfrm>
            <a:off x="7427912" y="4154488"/>
            <a:ext cx="1143000" cy="711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000" b="1" dirty="0" smtClean="0">
                <a:solidFill>
                  <a:schemeClr val="tx1"/>
                </a:solidFill>
              </a:rPr>
              <a:t>2</a:t>
            </a:r>
            <a:endParaRPr lang="hu-HU" sz="4000" b="1" dirty="0">
              <a:solidFill>
                <a:schemeClr val="tx1"/>
              </a:solidFill>
            </a:endParaRPr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50800" y="74872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hu-HU" b="1" smtClean="0"/>
              <a:t>Minta – Akció - Forgatókönyv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311232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754191"/>
              </p:ext>
            </p:extLst>
          </p:nvPr>
        </p:nvGraphicFramePr>
        <p:xfrm>
          <a:off x="457199" y="840581"/>
          <a:ext cx="8229602" cy="5837649"/>
        </p:xfrm>
        <a:graphic>
          <a:graphicData uri="http://schemas.openxmlformats.org/drawingml/2006/table">
            <a:tbl>
              <a:tblPr/>
              <a:tblGrid>
                <a:gridCol w="2692400"/>
                <a:gridCol w="2794000"/>
                <a:gridCol w="1371601"/>
                <a:gridCol w="1371601"/>
              </a:tblGrid>
              <a:tr h="12388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Kiválasztott</a:t>
                      </a:r>
                      <a:b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jó gyakorlatok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Javasolt akciók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Akciókra javasolt forgatókönyvek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Scouts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innovációs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központokban megvalósuló együttműködések támogatásával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Alder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Resolve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LiCaLab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BE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élő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laboratóriumokban megvalósuló nyitott innováció támogatásával</a:t>
                      </a:r>
                      <a:endParaRPr lang="hu-HU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Brainport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Healthy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Living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NL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zamárfül 3"/>
          <p:cNvSpPr/>
          <p:nvPr/>
        </p:nvSpPr>
        <p:spPr>
          <a:xfrm>
            <a:off x="723900" y="2760863"/>
            <a:ext cx="7696200" cy="3673078"/>
          </a:xfrm>
          <a:prstGeom prst="foldedCorner">
            <a:avLst/>
          </a:prstGeom>
          <a:solidFill>
            <a:srgbClr val="FFFF00"/>
          </a:solidFill>
        </p:spPr>
        <p:txBody>
          <a:bodyPr wrap="square" anchor="ctr">
            <a:spAutoFit/>
          </a:bodyPr>
          <a:lstStyle/>
          <a:p>
            <a:pPr fontAlgn="ctr">
              <a:spcBef>
                <a:spcPts val="600"/>
              </a:spcBef>
            </a:pPr>
            <a:r>
              <a:rPr lang="hu-HU" sz="4000" b="1" dirty="0" smtClean="0">
                <a:latin typeface="Calibri" panose="020F0502020204030204" pitchFamily="34" charset="0"/>
              </a:rPr>
              <a:t>3.</a:t>
            </a:r>
          </a:p>
          <a:p>
            <a:pPr fontAlgn="ctr">
              <a:spcBef>
                <a:spcPts val="600"/>
              </a:spcBef>
            </a:pPr>
            <a:r>
              <a:rPr lang="hu-HU" sz="3600" dirty="0" smtClean="0">
                <a:latin typeface="Calibri" panose="020F0502020204030204" pitchFamily="34" charset="0"/>
              </a:rPr>
              <a:t>Felkészülés </a:t>
            </a:r>
            <a:r>
              <a:rPr lang="hu-HU" sz="3600" dirty="0">
                <a:latin typeface="Calibri" panose="020F0502020204030204" pitchFamily="34" charset="0"/>
              </a:rPr>
              <a:t>az innovatív közbeszerzési eljárásokra:</a:t>
            </a:r>
            <a:br>
              <a:rPr lang="hu-HU" sz="3600" dirty="0">
                <a:latin typeface="Calibri" panose="020F0502020204030204" pitchFamily="34" charset="0"/>
              </a:rPr>
            </a:br>
            <a:r>
              <a:rPr lang="hu-HU" sz="3600" dirty="0">
                <a:latin typeface="Calibri" panose="020F0502020204030204" pitchFamily="34" charset="0"/>
              </a:rPr>
              <a:t>A) Beszerzőknek </a:t>
            </a:r>
            <a:endParaRPr lang="hu-HU" sz="3600" dirty="0" smtClean="0">
              <a:latin typeface="Calibri" panose="020F0502020204030204" pitchFamily="34" charset="0"/>
            </a:endParaRPr>
          </a:p>
          <a:p>
            <a:pPr fontAlgn="ctr">
              <a:spcBef>
                <a:spcPts val="600"/>
              </a:spcBef>
            </a:pPr>
            <a:r>
              <a:rPr lang="hu-HU" sz="3600" dirty="0" smtClean="0">
                <a:latin typeface="Calibri" panose="020F0502020204030204" pitchFamily="34" charset="0"/>
              </a:rPr>
              <a:t>B</a:t>
            </a:r>
            <a:r>
              <a:rPr lang="hu-HU" sz="3600" dirty="0">
                <a:latin typeface="Calibri" panose="020F0502020204030204" pitchFamily="34" charset="0"/>
              </a:rPr>
              <a:t>) </a:t>
            </a:r>
            <a:r>
              <a:rPr lang="hu-HU" sz="3600" dirty="0" smtClean="0">
                <a:latin typeface="Calibri" panose="020F0502020204030204" pitchFamily="34" charset="0"/>
              </a:rPr>
              <a:t>Ajánlattevők</a:t>
            </a:r>
            <a:endParaRPr lang="hu-HU" sz="3600" dirty="0">
              <a:latin typeface="Calibri" panose="020F0502020204030204" pitchFamily="34" charset="0"/>
            </a:endParaRPr>
          </a:p>
        </p:txBody>
      </p:sp>
      <p:sp>
        <p:nvSpPr>
          <p:cNvPr id="5" name="Cím 1"/>
          <p:cNvSpPr txBox="1">
            <a:spLocks/>
          </p:cNvSpPr>
          <p:nvPr/>
        </p:nvSpPr>
        <p:spPr>
          <a:xfrm>
            <a:off x="50800" y="74872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hu-HU" b="1" smtClean="0"/>
              <a:t>Minta – Akció - Forgatókönyv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141893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869784"/>
              </p:ext>
            </p:extLst>
          </p:nvPr>
        </p:nvGraphicFramePr>
        <p:xfrm>
          <a:off x="471487" y="883443"/>
          <a:ext cx="8229602" cy="5837649"/>
        </p:xfrm>
        <a:graphic>
          <a:graphicData uri="http://schemas.openxmlformats.org/drawingml/2006/table">
            <a:tbl>
              <a:tblPr/>
              <a:tblGrid>
                <a:gridCol w="2692400"/>
                <a:gridCol w="2794000"/>
                <a:gridCol w="1371601"/>
                <a:gridCol w="1371601"/>
              </a:tblGrid>
              <a:tr h="12388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Kiválasztott</a:t>
                      </a:r>
                      <a:b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jó gyakorlatok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Javasolt akciók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Akciókra javasolt forgatókönyvek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Scouts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innovációs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központokban megvalósuló együttműködések támogatásával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Alder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Resolve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LiCaLab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BE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élő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laboratóriumokban megvalósuló nyitott innováció támogatásával</a:t>
                      </a:r>
                      <a:endParaRPr lang="hu-HU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Brainport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Healthy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Living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NL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Lekerekített téglalap 2"/>
          <p:cNvSpPr/>
          <p:nvPr/>
        </p:nvSpPr>
        <p:spPr>
          <a:xfrm>
            <a:off x="6084887" y="2274887"/>
            <a:ext cx="1143000" cy="711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000" b="1" dirty="0" smtClean="0">
                <a:solidFill>
                  <a:schemeClr val="tx1"/>
                </a:solidFill>
              </a:rPr>
              <a:t>1</a:t>
            </a:r>
            <a:endParaRPr lang="hu-HU" sz="4000" b="1" dirty="0">
              <a:solidFill>
                <a:schemeClr val="tx1"/>
              </a:solidFill>
            </a:endParaRPr>
          </a:p>
        </p:txBody>
      </p:sp>
      <p:sp>
        <p:nvSpPr>
          <p:cNvPr id="5" name="Lekerekített téglalap 4"/>
          <p:cNvSpPr/>
          <p:nvPr/>
        </p:nvSpPr>
        <p:spPr>
          <a:xfrm>
            <a:off x="7456487" y="4154487"/>
            <a:ext cx="1143000" cy="711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000" b="1" dirty="0" smtClean="0">
                <a:solidFill>
                  <a:schemeClr val="tx1"/>
                </a:solidFill>
              </a:rPr>
              <a:t>2</a:t>
            </a:r>
            <a:endParaRPr lang="hu-HU" sz="4000" b="1" dirty="0">
              <a:solidFill>
                <a:schemeClr val="tx1"/>
              </a:solidFill>
            </a:endParaRPr>
          </a:p>
        </p:txBody>
      </p:sp>
      <p:sp>
        <p:nvSpPr>
          <p:cNvPr id="7" name="Lekerekített téglalap 6"/>
          <p:cNvSpPr/>
          <p:nvPr/>
        </p:nvSpPr>
        <p:spPr>
          <a:xfrm>
            <a:off x="6084887" y="3091067"/>
            <a:ext cx="1143000" cy="711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000" b="1" dirty="0" smtClean="0">
                <a:solidFill>
                  <a:schemeClr val="tx1"/>
                </a:solidFill>
              </a:rPr>
              <a:t>3</a:t>
            </a:r>
            <a:endParaRPr lang="hu-HU" sz="4000" b="1" dirty="0">
              <a:solidFill>
                <a:schemeClr val="tx1"/>
              </a:solidFill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50800" y="74872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hu-HU" b="1" smtClean="0"/>
              <a:t>Minta – Akció - Forgatókönyv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120574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49482"/>
              </p:ext>
            </p:extLst>
          </p:nvPr>
        </p:nvGraphicFramePr>
        <p:xfrm>
          <a:off x="457200" y="1020351"/>
          <a:ext cx="8229602" cy="5837649"/>
        </p:xfrm>
        <a:graphic>
          <a:graphicData uri="http://schemas.openxmlformats.org/drawingml/2006/table">
            <a:tbl>
              <a:tblPr/>
              <a:tblGrid>
                <a:gridCol w="2692400"/>
                <a:gridCol w="2794000"/>
                <a:gridCol w="1371601"/>
                <a:gridCol w="1371601"/>
              </a:tblGrid>
              <a:tr h="12388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Kiválasztott</a:t>
                      </a:r>
                      <a:b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jó gyakorlatok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Javasolt akciók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Akciókra javasolt forgatókönyvek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Scouts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innovációs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központokban megvalósuló együttműködések támogatásával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Alder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Resolve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LiCaLab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BE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élő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laboratóriumokban megvalósuló nyitott innováció támogatásával</a:t>
                      </a:r>
                      <a:endParaRPr lang="hu-HU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Brainport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Healthy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Living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NL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zamárfül 3"/>
          <p:cNvSpPr/>
          <p:nvPr/>
        </p:nvSpPr>
        <p:spPr>
          <a:xfrm>
            <a:off x="723901" y="1611541"/>
            <a:ext cx="7696200" cy="4903559"/>
          </a:xfrm>
          <a:prstGeom prst="foldedCorner">
            <a:avLst/>
          </a:prstGeom>
          <a:solidFill>
            <a:srgbClr val="FFFF00"/>
          </a:solidFill>
        </p:spPr>
        <p:txBody>
          <a:bodyPr wrap="square" anchor="ctr">
            <a:spAutoFit/>
          </a:bodyPr>
          <a:lstStyle/>
          <a:p>
            <a:pPr fontAlgn="ctr">
              <a:spcBef>
                <a:spcPts val="600"/>
              </a:spcBef>
            </a:pPr>
            <a:r>
              <a:rPr lang="hu-HU" sz="4000" b="1" dirty="0" smtClean="0">
                <a:latin typeface="Calibri" panose="020F0502020204030204" pitchFamily="34" charset="0"/>
              </a:rPr>
              <a:t>4.</a:t>
            </a:r>
          </a:p>
          <a:p>
            <a:pPr fontAlgn="ctr">
              <a:spcBef>
                <a:spcPts val="600"/>
              </a:spcBef>
            </a:pPr>
            <a:r>
              <a:rPr lang="hu-HU" sz="3600" dirty="0" smtClean="0">
                <a:latin typeface="Calibri" panose="020F0502020204030204" pitchFamily="34" charset="0"/>
              </a:rPr>
              <a:t>QH </a:t>
            </a:r>
            <a:r>
              <a:rPr lang="hu-HU" sz="3600" dirty="0">
                <a:latin typeface="Calibri" panose="020F0502020204030204" pitchFamily="34" charset="0"/>
              </a:rPr>
              <a:t>együttműködés, integráció és hálózatosodás új innovatív ellátási szolgáltatások kifejlesztésére és nyújtására, a módszertani, a technológiai és az üzleti innováció összekapcsolásának ösztönzésére</a:t>
            </a:r>
          </a:p>
        </p:txBody>
      </p:sp>
      <p:sp>
        <p:nvSpPr>
          <p:cNvPr id="5" name="Cím 1"/>
          <p:cNvSpPr txBox="1">
            <a:spLocks/>
          </p:cNvSpPr>
          <p:nvPr/>
        </p:nvSpPr>
        <p:spPr>
          <a:xfrm>
            <a:off x="50800" y="74872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hu-HU" b="1" smtClean="0"/>
              <a:t>Minta – Akció - Forgatókönyv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366933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46566"/>
              </p:ext>
            </p:extLst>
          </p:nvPr>
        </p:nvGraphicFramePr>
        <p:xfrm>
          <a:off x="471487" y="897731"/>
          <a:ext cx="8229602" cy="5837649"/>
        </p:xfrm>
        <a:graphic>
          <a:graphicData uri="http://schemas.openxmlformats.org/drawingml/2006/table">
            <a:tbl>
              <a:tblPr/>
              <a:tblGrid>
                <a:gridCol w="2692400"/>
                <a:gridCol w="2794000"/>
                <a:gridCol w="1371601"/>
                <a:gridCol w="1371601"/>
              </a:tblGrid>
              <a:tr h="12388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Kiválasztott</a:t>
                      </a:r>
                      <a:b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jó gyakorlatok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Javasolt akciók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Akciókra javasolt forgatókönyvek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Scouts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innovációs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központokban megvalósuló együttműködések támogatásával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Alder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Resolve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LiCaLab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BE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élő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laboratóriumokban megvalósuló nyitott innováció támogatásával</a:t>
                      </a:r>
                      <a:endParaRPr lang="hu-HU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Brainport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Healthy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Living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NL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Lekerekített téglalap 2"/>
          <p:cNvSpPr/>
          <p:nvPr/>
        </p:nvSpPr>
        <p:spPr>
          <a:xfrm>
            <a:off x="6084887" y="2289175"/>
            <a:ext cx="1143000" cy="711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000" b="1" dirty="0" smtClean="0">
                <a:solidFill>
                  <a:schemeClr val="tx1"/>
                </a:solidFill>
              </a:rPr>
              <a:t>1</a:t>
            </a:r>
            <a:endParaRPr lang="hu-HU" sz="4000" b="1" dirty="0">
              <a:solidFill>
                <a:schemeClr val="tx1"/>
              </a:solidFill>
            </a:endParaRPr>
          </a:p>
        </p:txBody>
      </p:sp>
      <p:sp>
        <p:nvSpPr>
          <p:cNvPr id="5" name="Lekerekített téglalap 4"/>
          <p:cNvSpPr/>
          <p:nvPr/>
        </p:nvSpPr>
        <p:spPr>
          <a:xfrm>
            <a:off x="7456487" y="3711575"/>
            <a:ext cx="1143000" cy="711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000" b="1" dirty="0" smtClean="0">
                <a:solidFill>
                  <a:schemeClr val="tx1"/>
                </a:solidFill>
              </a:rPr>
              <a:t>2</a:t>
            </a:r>
            <a:endParaRPr lang="hu-HU" sz="4000" b="1" dirty="0">
              <a:solidFill>
                <a:schemeClr val="tx1"/>
              </a:solidFill>
            </a:endParaRPr>
          </a:p>
        </p:txBody>
      </p:sp>
      <p:sp>
        <p:nvSpPr>
          <p:cNvPr id="7" name="Lekerekített téglalap 6"/>
          <p:cNvSpPr/>
          <p:nvPr/>
        </p:nvSpPr>
        <p:spPr>
          <a:xfrm>
            <a:off x="6084887" y="3105355"/>
            <a:ext cx="1143000" cy="711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000" b="1" dirty="0" smtClean="0">
                <a:solidFill>
                  <a:schemeClr val="tx1"/>
                </a:solidFill>
              </a:rPr>
              <a:t>3</a:t>
            </a:r>
            <a:endParaRPr lang="hu-HU" sz="4000" b="1" dirty="0">
              <a:solidFill>
                <a:schemeClr val="tx1"/>
              </a:solidFill>
            </a:endParaRPr>
          </a:p>
        </p:txBody>
      </p:sp>
      <p:sp>
        <p:nvSpPr>
          <p:cNvPr id="8" name="Lekerekített téglalap 7"/>
          <p:cNvSpPr/>
          <p:nvPr/>
        </p:nvSpPr>
        <p:spPr>
          <a:xfrm>
            <a:off x="7456487" y="4727575"/>
            <a:ext cx="1143000" cy="711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000" b="1" dirty="0" smtClean="0">
                <a:solidFill>
                  <a:schemeClr val="tx1"/>
                </a:solidFill>
              </a:rPr>
              <a:t>4</a:t>
            </a:r>
            <a:endParaRPr lang="hu-HU" sz="4000" b="1" dirty="0">
              <a:solidFill>
                <a:schemeClr val="tx1"/>
              </a:solidFill>
            </a:endParaRPr>
          </a:p>
        </p:txBody>
      </p:sp>
      <p:sp>
        <p:nvSpPr>
          <p:cNvPr id="9" name="Cím 1"/>
          <p:cNvSpPr txBox="1">
            <a:spLocks/>
          </p:cNvSpPr>
          <p:nvPr/>
        </p:nvSpPr>
        <p:spPr>
          <a:xfrm>
            <a:off x="50800" y="74872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hu-HU" b="1" smtClean="0"/>
              <a:t>Minta – Akció - Forgatókönyv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146933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469861"/>
              </p:ext>
            </p:extLst>
          </p:nvPr>
        </p:nvGraphicFramePr>
        <p:xfrm>
          <a:off x="471488" y="897731"/>
          <a:ext cx="8229602" cy="5837649"/>
        </p:xfrm>
        <a:graphic>
          <a:graphicData uri="http://schemas.openxmlformats.org/drawingml/2006/table">
            <a:tbl>
              <a:tblPr/>
              <a:tblGrid>
                <a:gridCol w="2692400"/>
                <a:gridCol w="2794000"/>
                <a:gridCol w="1371601"/>
                <a:gridCol w="1371601"/>
              </a:tblGrid>
              <a:tr h="12388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Kiválasztott</a:t>
                      </a:r>
                      <a:b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jó gyakorlatok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Javasolt akciók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Akciókra javasolt forgatókönyvek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Scouts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innovációs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központokban megvalósuló együttműködések támogatásával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Alder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Resolve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LiCaLab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BE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élő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laboratóriumokban megvalósuló nyitott innováció támogatásával</a:t>
                      </a:r>
                      <a:endParaRPr lang="hu-HU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Brainport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Healthy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Living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NL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zamárfül 3"/>
          <p:cNvSpPr/>
          <p:nvPr/>
        </p:nvSpPr>
        <p:spPr>
          <a:xfrm>
            <a:off x="738188" y="2424064"/>
            <a:ext cx="7696200" cy="3489424"/>
          </a:xfrm>
          <a:prstGeom prst="foldedCorner">
            <a:avLst/>
          </a:prstGeom>
          <a:solidFill>
            <a:srgbClr val="FFFF00"/>
          </a:solidFill>
        </p:spPr>
        <p:txBody>
          <a:bodyPr wrap="square" anchor="ctr">
            <a:spAutoFit/>
          </a:bodyPr>
          <a:lstStyle/>
          <a:p>
            <a:pPr lvl="0" fontAlgn="ctr">
              <a:defRPr/>
            </a:pPr>
            <a:r>
              <a:rPr lang="hu-HU" sz="4000" b="1" dirty="0" smtClean="0"/>
              <a:t>5.</a:t>
            </a:r>
          </a:p>
          <a:p>
            <a:pPr lvl="0" fontAlgn="ctr">
              <a:defRPr/>
            </a:pPr>
            <a:r>
              <a:rPr lang="hu-HU" sz="3600" dirty="0" smtClean="0"/>
              <a:t>Élő </a:t>
            </a:r>
            <a:r>
              <a:rPr lang="hu-HU" sz="3600" dirty="0"/>
              <a:t>Laboratóriumok felállításának támogatása (a GINOP PA8 lehetséges társfinanszírozásának kombinálásával)</a:t>
            </a:r>
          </a:p>
        </p:txBody>
      </p:sp>
      <p:sp>
        <p:nvSpPr>
          <p:cNvPr id="5" name="Cím 1"/>
          <p:cNvSpPr txBox="1">
            <a:spLocks/>
          </p:cNvSpPr>
          <p:nvPr/>
        </p:nvSpPr>
        <p:spPr>
          <a:xfrm>
            <a:off x="50800" y="74872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hu-HU" b="1" smtClean="0"/>
              <a:t>Minta – Akció - Forgatókönyv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317807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238578" y="314325"/>
            <a:ext cx="7870372" cy="620713"/>
          </a:xfrm>
        </p:spPr>
        <p:txBody>
          <a:bodyPr/>
          <a:lstStyle/>
          <a:p>
            <a:r>
              <a:rPr lang="en-US" dirty="0"/>
              <a:t>HELIUM </a:t>
            </a:r>
            <a:r>
              <a:rPr lang="en-US" dirty="0" smtClean="0"/>
              <a:t>survey</a:t>
            </a:r>
            <a:endParaRPr lang="hu-HU" dirty="0" smtClean="0"/>
          </a:p>
          <a:p>
            <a:r>
              <a:rPr lang="hu-HU" sz="1200" dirty="0">
                <a:hlinkClick r:id="rId3"/>
              </a:rPr>
              <a:t>https://</a:t>
            </a:r>
            <a:r>
              <a:rPr lang="hu-HU" sz="1200" dirty="0" smtClean="0">
                <a:hlinkClick r:id="rId3"/>
              </a:rPr>
              <a:t>docs.google.com/forms/d/1dDNxDYAuhcJMXDmyXCNCpm-0IPUVxBG9yBzSXlplpsQ/prefill</a:t>
            </a:r>
            <a:r>
              <a:rPr lang="hu-HU" sz="1200" dirty="0" smtClean="0"/>
              <a:t> </a:t>
            </a:r>
            <a:endParaRPr lang="hu-HU" sz="1200" dirty="0"/>
          </a:p>
        </p:txBody>
      </p:sp>
      <p:sp>
        <p:nvSpPr>
          <p:cNvPr id="14" name="Téglalap 13"/>
          <p:cNvSpPr/>
          <p:nvPr/>
        </p:nvSpPr>
        <p:spPr>
          <a:xfrm>
            <a:off x="278945" y="1160009"/>
            <a:ext cx="8659134" cy="15058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PAGE </a:t>
            </a:r>
            <a:r>
              <a:rPr lang="en-US" sz="1200" dirty="0" smtClean="0">
                <a:solidFill>
                  <a:schemeClr val="tx1"/>
                </a:solidFill>
              </a:rPr>
              <a:t>1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>
                <a:solidFill>
                  <a:schemeClr val="tx1"/>
                </a:solidFill>
              </a:rPr>
              <a:t>1. </a:t>
            </a:r>
            <a:r>
              <a:rPr lang="en-US" sz="1600" dirty="0">
                <a:solidFill>
                  <a:schemeClr val="tx1"/>
                </a:solidFill>
              </a:rPr>
              <a:t>Your full name *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2</a:t>
            </a:r>
            <a:r>
              <a:rPr lang="en-US" sz="1600" dirty="0">
                <a:solidFill>
                  <a:schemeClr val="tx1"/>
                </a:solidFill>
              </a:rPr>
              <a:t>. Your </a:t>
            </a:r>
            <a:r>
              <a:rPr lang="en-US" sz="1600" dirty="0" err="1">
                <a:solidFill>
                  <a:schemeClr val="tx1"/>
                </a:solidFill>
              </a:rPr>
              <a:t>organisation</a:t>
            </a:r>
            <a:r>
              <a:rPr lang="en-US" sz="1600" dirty="0">
                <a:solidFill>
                  <a:schemeClr val="tx1"/>
                </a:solidFill>
              </a:rPr>
              <a:t> *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3</a:t>
            </a:r>
            <a:r>
              <a:rPr lang="en-US" sz="1600" dirty="0">
                <a:solidFill>
                  <a:schemeClr val="tx1"/>
                </a:solidFill>
              </a:rPr>
              <a:t>. Your country and NUTS 2 </a:t>
            </a:r>
            <a:r>
              <a:rPr lang="en-US" sz="1600" dirty="0" smtClean="0">
                <a:solidFill>
                  <a:schemeClr val="tx1"/>
                </a:solidFill>
              </a:rPr>
              <a:t>*</a:t>
            </a:r>
            <a:r>
              <a:rPr lang="hu-HU" sz="1600" dirty="0">
                <a:solidFill>
                  <a:schemeClr val="tx1"/>
                </a:solidFill>
              </a:rPr>
              <a:t>	</a:t>
            </a:r>
            <a:r>
              <a:rPr lang="hu-HU" sz="1600" dirty="0" smtClean="0">
                <a:solidFill>
                  <a:srgbClr val="0000C0"/>
                </a:solidFill>
              </a:rPr>
              <a:t>Hungary / </a:t>
            </a:r>
            <a:r>
              <a:rPr lang="hu-HU" sz="1600" dirty="0" err="1" smtClean="0">
                <a:solidFill>
                  <a:srgbClr val="0000C0"/>
                </a:solidFill>
              </a:rPr>
              <a:t>pl</a:t>
            </a:r>
            <a:r>
              <a:rPr lang="hu-HU" sz="1600" dirty="0" smtClean="0">
                <a:solidFill>
                  <a:srgbClr val="0000C0"/>
                </a:solidFill>
              </a:rPr>
              <a:t>: </a:t>
            </a:r>
            <a:r>
              <a:rPr lang="en-GB" sz="1600" dirty="0" err="1">
                <a:solidFill>
                  <a:srgbClr val="0000C0"/>
                </a:solidFill>
              </a:rPr>
              <a:t>Közép-Magyarország</a:t>
            </a:r>
            <a:r>
              <a:rPr lang="en-GB" sz="1600" dirty="0">
                <a:solidFill>
                  <a:srgbClr val="0000C0"/>
                </a:solidFill>
              </a:rPr>
              <a:t> (Central Hungary)</a:t>
            </a:r>
            <a:endParaRPr lang="en-US" sz="1600" dirty="0">
              <a:solidFill>
                <a:srgbClr val="0000C0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4</a:t>
            </a:r>
            <a:r>
              <a:rPr lang="en-US" sz="1600" dirty="0">
                <a:solidFill>
                  <a:schemeClr val="tx1"/>
                </a:solidFill>
              </a:rPr>
              <a:t>. Your role in the project </a:t>
            </a:r>
            <a:r>
              <a:rPr lang="en-US" sz="1600" dirty="0" smtClean="0">
                <a:solidFill>
                  <a:schemeClr val="tx1"/>
                </a:solidFill>
              </a:rPr>
              <a:t>*</a:t>
            </a:r>
            <a:r>
              <a:rPr lang="hu-HU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rgbClr val="0000C0"/>
                </a:solidFill>
              </a:rPr>
              <a:t>Member </a:t>
            </a:r>
            <a:r>
              <a:rPr lang="en-US" sz="1600" dirty="0">
                <a:solidFill>
                  <a:srgbClr val="0000C0"/>
                </a:solidFill>
              </a:rPr>
              <a:t>of a stakeholder </a:t>
            </a:r>
            <a:r>
              <a:rPr lang="en-US" sz="1600" dirty="0" smtClean="0">
                <a:solidFill>
                  <a:srgbClr val="0000C0"/>
                </a:solidFill>
              </a:rPr>
              <a:t>group</a:t>
            </a:r>
            <a:r>
              <a:rPr lang="hu-HU" sz="1600" dirty="0" smtClean="0">
                <a:solidFill>
                  <a:srgbClr val="0000C0"/>
                </a:solidFill>
              </a:rPr>
              <a:t> </a:t>
            </a:r>
            <a:r>
              <a:rPr lang="hu-HU" sz="1600" dirty="0" smtClean="0">
                <a:solidFill>
                  <a:schemeClr val="tx1"/>
                </a:solidFill>
              </a:rPr>
              <a:t>/ </a:t>
            </a:r>
            <a:r>
              <a:rPr lang="en-GB" sz="1600" dirty="0">
                <a:solidFill>
                  <a:srgbClr val="7030A0"/>
                </a:solidFill>
              </a:rPr>
              <a:t>Staff member of a partner</a:t>
            </a:r>
            <a:endParaRPr lang="hu-HU" sz="1600" dirty="0">
              <a:solidFill>
                <a:srgbClr val="7030A0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5</a:t>
            </a:r>
            <a:r>
              <a:rPr lang="en-US" sz="1600" dirty="0">
                <a:solidFill>
                  <a:schemeClr val="tx1"/>
                </a:solidFill>
              </a:rPr>
              <a:t>. Role of your </a:t>
            </a:r>
            <a:r>
              <a:rPr lang="en-US" sz="1600" dirty="0" err="1">
                <a:solidFill>
                  <a:schemeClr val="tx1"/>
                </a:solidFill>
              </a:rPr>
              <a:t>organisation</a:t>
            </a:r>
            <a:r>
              <a:rPr lang="en-US" sz="1600" dirty="0">
                <a:solidFill>
                  <a:schemeClr val="tx1"/>
                </a:solidFill>
              </a:rPr>
              <a:t> in relation to the policy instrument addressed by the project in your region</a:t>
            </a:r>
            <a:r>
              <a:rPr lang="hu-HU" sz="1600" dirty="0" smtClean="0">
                <a:solidFill>
                  <a:schemeClr val="tx1"/>
                </a:solidFill>
              </a:rPr>
              <a:t>* </a:t>
            </a:r>
            <a:r>
              <a:rPr lang="en-US" sz="1600" dirty="0" smtClean="0">
                <a:solidFill>
                  <a:srgbClr val="0000C0"/>
                </a:solidFill>
              </a:rPr>
              <a:t>Not </a:t>
            </a:r>
            <a:r>
              <a:rPr lang="en-US" sz="1600" dirty="0">
                <a:solidFill>
                  <a:srgbClr val="0000C0"/>
                </a:solidFill>
              </a:rPr>
              <a:t>directly responsible for the policy instrument addressed in the project </a:t>
            </a:r>
            <a:endParaRPr lang="hu-HU" sz="1600" dirty="0" smtClean="0">
              <a:solidFill>
                <a:srgbClr val="0000C0"/>
              </a:solidFill>
            </a:endParaRPr>
          </a:p>
          <a:p>
            <a:r>
              <a:rPr lang="hu-HU" sz="1600" dirty="0">
                <a:solidFill>
                  <a:srgbClr val="0000C0"/>
                </a:solidFill>
              </a:rPr>
              <a:t>	 </a:t>
            </a:r>
            <a:r>
              <a:rPr lang="hu-HU" sz="1600" dirty="0" smtClean="0">
                <a:solidFill>
                  <a:srgbClr val="0000C0"/>
                </a:solidFill>
              </a:rPr>
              <a:t>   (</a:t>
            </a:r>
            <a:r>
              <a:rPr lang="en-GB" sz="1600" dirty="0">
                <a:solidFill>
                  <a:srgbClr val="7030A0"/>
                </a:solidFill>
              </a:rPr>
              <a:t>Managing Authority </a:t>
            </a:r>
            <a:r>
              <a:rPr lang="hu-HU" sz="1600" dirty="0" smtClean="0">
                <a:solidFill>
                  <a:srgbClr val="0000C0"/>
                </a:solidFill>
              </a:rPr>
              <a:t>)</a:t>
            </a:r>
            <a:endParaRPr lang="en-US" sz="1600" dirty="0">
              <a:solidFill>
                <a:srgbClr val="0000C0"/>
              </a:solidFill>
            </a:endParaRPr>
          </a:p>
        </p:txBody>
      </p:sp>
      <p:sp>
        <p:nvSpPr>
          <p:cNvPr id="15" name="Téglalap 14"/>
          <p:cNvSpPr/>
          <p:nvPr/>
        </p:nvSpPr>
        <p:spPr>
          <a:xfrm>
            <a:off x="238578" y="2890837"/>
            <a:ext cx="4300765" cy="3820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PAGE </a:t>
            </a:r>
            <a:r>
              <a:rPr lang="en-US" dirty="0" smtClean="0">
                <a:solidFill>
                  <a:schemeClr val="tx1"/>
                </a:solidFill>
              </a:rPr>
              <a:t>2</a:t>
            </a:r>
            <a:r>
              <a:rPr lang="hu-HU" dirty="0" smtClean="0">
                <a:solidFill>
                  <a:schemeClr val="tx1"/>
                </a:solidFill>
              </a:rPr>
              <a:t> (1)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Please indicate to which extent you agree with the following statements </a:t>
            </a:r>
            <a:r>
              <a:rPr lang="en-US" dirty="0" smtClean="0">
                <a:solidFill>
                  <a:schemeClr val="tx1"/>
                </a:solidFill>
              </a:rPr>
              <a:t>*</a:t>
            </a:r>
            <a:r>
              <a:rPr lang="hu-HU" dirty="0" smtClean="0">
                <a:solidFill>
                  <a:schemeClr val="tx1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</a:rPr>
              <a:t>Agree</a:t>
            </a:r>
            <a:r>
              <a:rPr lang="hu-HU" dirty="0" smtClean="0">
                <a:solidFill>
                  <a:srgbClr val="FF0000"/>
                </a:solidFill>
              </a:rPr>
              <a:t>? X</a:t>
            </a:r>
            <a:endParaRPr lang="en-US" dirty="0">
              <a:solidFill>
                <a:srgbClr val="FF0000"/>
              </a:solidFill>
            </a:endParaRPr>
          </a:p>
          <a:p>
            <a:pPr marL="542925" indent="-185738">
              <a:buFont typeface="Courier New" panose="02070309020205020404" pitchFamily="49" charset="0"/>
              <a:buChar char="-"/>
            </a:pPr>
            <a:r>
              <a:rPr lang="en-US" dirty="0">
                <a:solidFill>
                  <a:schemeClr val="tx1"/>
                </a:solidFill>
              </a:rPr>
              <a:t>I felt the need to increase my professional capacity before participating in the project. </a:t>
            </a:r>
          </a:p>
          <a:p>
            <a:pPr marL="542925" indent="-185738">
              <a:buFont typeface="Courier New" panose="02070309020205020404" pitchFamily="49" charset="0"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During </a:t>
            </a:r>
            <a:r>
              <a:rPr lang="en-US" dirty="0">
                <a:solidFill>
                  <a:schemeClr val="tx1"/>
                </a:solidFill>
              </a:rPr>
              <a:t>the project activities, I came across interesting practices and ideas from other regions.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Which </a:t>
            </a:r>
            <a:r>
              <a:rPr lang="en-US" dirty="0">
                <a:solidFill>
                  <a:schemeClr val="tx1"/>
                </a:solidFill>
              </a:rPr>
              <a:t>project activity did you find the most useful for learning from other regions (only one answer possible</a:t>
            </a:r>
            <a:r>
              <a:rPr lang="en-US" dirty="0" smtClean="0">
                <a:solidFill>
                  <a:schemeClr val="tx1"/>
                </a:solidFill>
              </a:rPr>
              <a:t>)?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smtClean="0">
                <a:solidFill>
                  <a:srgbClr val="0000C0"/>
                </a:solidFill>
              </a:rPr>
              <a:t>Stakeholder </a:t>
            </a:r>
            <a:r>
              <a:rPr lang="hu-HU" dirty="0" err="1">
                <a:solidFill>
                  <a:srgbClr val="0000C0"/>
                </a:solidFill>
              </a:rPr>
              <a:t>group</a:t>
            </a:r>
            <a:r>
              <a:rPr lang="hu-HU" dirty="0">
                <a:solidFill>
                  <a:srgbClr val="0000C0"/>
                </a:solidFill>
              </a:rPr>
              <a:t> </a:t>
            </a:r>
            <a:r>
              <a:rPr lang="hu-HU" dirty="0" smtClean="0">
                <a:solidFill>
                  <a:srgbClr val="0000C0"/>
                </a:solidFill>
              </a:rPr>
              <a:t>meeting</a:t>
            </a:r>
          </a:p>
          <a:p>
            <a:pPr lvl="2"/>
            <a:r>
              <a:rPr lang="hu-HU" dirty="0">
                <a:solidFill>
                  <a:srgbClr val="7030A0"/>
                </a:solidFill>
              </a:rPr>
              <a:t>                                   </a:t>
            </a:r>
            <a:r>
              <a:rPr lang="hu-HU" dirty="0" smtClean="0">
                <a:solidFill>
                  <a:srgbClr val="7030A0"/>
                </a:solidFill>
              </a:rPr>
              <a:t> </a:t>
            </a:r>
            <a:r>
              <a:rPr lang="hu-HU" dirty="0" err="1" smtClean="0">
                <a:solidFill>
                  <a:srgbClr val="7030A0"/>
                </a:solidFill>
              </a:rPr>
              <a:t>Staff</a:t>
            </a:r>
            <a:r>
              <a:rPr lang="hu-HU" dirty="0" smtClean="0">
                <a:solidFill>
                  <a:srgbClr val="7030A0"/>
                </a:solidFill>
              </a:rPr>
              <a:t> </a:t>
            </a:r>
            <a:r>
              <a:rPr lang="hu-HU" dirty="0" err="1">
                <a:solidFill>
                  <a:srgbClr val="7030A0"/>
                </a:solidFill>
              </a:rPr>
              <a:t>exchange</a:t>
            </a:r>
            <a:endParaRPr lang="en-US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If </a:t>
            </a:r>
            <a:r>
              <a:rPr lang="en-US" dirty="0">
                <a:solidFill>
                  <a:schemeClr val="tx1"/>
                </a:solidFill>
              </a:rPr>
              <a:t>possible, please indicate which are the practices / ideas you found the most interesting and why </a:t>
            </a:r>
            <a:r>
              <a:rPr lang="en-US" dirty="0">
                <a:solidFill>
                  <a:srgbClr val="00B050"/>
                </a:solidFill>
              </a:rPr>
              <a:t>(</a:t>
            </a:r>
            <a:r>
              <a:rPr lang="en-US" b="1" dirty="0">
                <a:solidFill>
                  <a:srgbClr val="00B050"/>
                </a:solidFill>
              </a:rPr>
              <a:t>max. 1500 characters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Téglalap 16"/>
          <p:cNvSpPr/>
          <p:nvPr/>
        </p:nvSpPr>
        <p:spPr>
          <a:xfrm>
            <a:off x="4608512" y="2890837"/>
            <a:ext cx="4300765" cy="3820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PAGE </a:t>
            </a:r>
            <a:r>
              <a:rPr lang="en-US" dirty="0" smtClean="0">
                <a:solidFill>
                  <a:schemeClr val="tx1"/>
                </a:solidFill>
              </a:rPr>
              <a:t>2</a:t>
            </a:r>
            <a:r>
              <a:rPr lang="hu-HU" dirty="0" smtClean="0">
                <a:solidFill>
                  <a:schemeClr val="tx1"/>
                </a:solidFill>
              </a:rPr>
              <a:t> (2)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Please indicate to which extent you agree with the following statements *</a:t>
            </a:r>
          </a:p>
          <a:p>
            <a:pPr marL="542925" indent="-185738">
              <a:buFont typeface="Courier New" panose="02070309020205020404" pitchFamily="49" charset="0"/>
              <a:buChar char="-"/>
            </a:pPr>
            <a:r>
              <a:rPr lang="en-US" dirty="0">
                <a:solidFill>
                  <a:schemeClr val="tx1"/>
                </a:solidFill>
              </a:rPr>
              <a:t>Thanks to your participation in the project, do you consider that you have increased your professional competence?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rgbClr val="FF0000"/>
                </a:solidFill>
              </a:rPr>
              <a:t>Agree</a:t>
            </a:r>
            <a:r>
              <a:rPr lang="hu-HU" dirty="0">
                <a:solidFill>
                  <a:srgbClr val="FF0000"/>
                </a:solidFill>
              </a:rPr>
              <a:t>? X</a:t>
            </a: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If </a:t>
            </a:r>
            <a:r>
              <a:rPr lang="en-US" dirty="0">
                <a:solidFill>
                  <a:schemeClr val="tx1"/>
                </a:solidFill>
              </a:rPr>
              <a:t>possible, please explain further how the increased competence impacts your daily work and if it is important for the action plan implementation (</a:t>
            </a:r>
            <a:r>
              <a:rPr lang="en-US" b="1" dirty="0">
                <a:solidFill>
                  <a:srgbClr val="00B050"/>
                </a:solidFill>
              </a:rPr>
              <a:t>max. 1,500 characters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Other </a:t>
            </a:r>
            <a:r>
              <a:rPr lang="en-US" dirty="0">
                <a:solidFill>
                  <a:schemeClr val="tx1"/>
                </a:solidFill>
              </a:rPr>
              <a:t>information (</a:t>
            </a:r>
            <a:r>
              <a:rPr lang="en-US" b="1" dirty="0">
                <a:solidFill>
                  <a:srgbClr val="00B050"/>
                </a:solidFill>
              </a:rPr>
              <a:t>max. 1,500 characters): </a:t>
            </a:r>
            <a:r>
              <a:rPr lang="en-US" dirty="0">
                <a:solidFill>
                  <a:schemeClr val="tx1"/>
                </a:solidFill>
              </a:rPr>
              <a:t>Please provide any other relevant information related to the learning </a:t>
            </a:r>
            <a:r>
              <a:rPr lang="en-US" dirty="0" smtClean="0">
                <a:solidFill>
                  <a:schemeClr val="tx1"/>
                </a:solidFill>
              </a:rPr>
              <a:t>process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Lekerekített téglalap 17"/>
          <p:cNvSpPr/>
          <p:nvPr/>
        </p:nvSpPr>
        <p:spPr>
          <a:xfrm>
            <a:off x="3114675" y="128588"/>
            <a:ext cx="2743200" cy="428625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/>
              <a:t>2-3 perc</a:t>
            </a:r>
            <a:endParaRPr lang="hu-HU" sz="2400" b="1" dirty="0"/>
          </a:p>
        </p:txBody>
      </p:sp>
    </p:spTree>
    <p:extLst>
      <p:ext uri="{BB962C8B-B14F-4D97-AF65-F5344CB8AC3E}">
        <p14:creationId xmlns:p14="http://schemas.microsoft.com/office/powerpoint/2010/main" val="180009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443833"/>
              </p:ext>
            </p:extLst>
          </p:nvPr>
        </p:nvGraphicFramePr>
        <p:xfrm>
          <a:off x="442912" y="883443"/>
          <a:ext cx="8229602" cy="5837649"/>
        </p:xfrm>
        <a:graphic>
          <a:graphicData uri="http://schemas.openxmlformats.org/drawingml/2006/table">
            <a:tbl>
              <a:tblPr/>
              <a:tblGrid>
                <a:gridCol w="2692400"/>
                <a:gridCol w="2794000"/>
                <a:gridCol w="1371601"/>
                <a:gridCol w="1371601"/>
              </a:tblGrid>
              <a:tr h="12388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Kiválasztott</a:t>
                      </a:r>
                      <a:b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jó gyakorlatok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Javasolt akciók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Akciókra javasolt forgatókönyvek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Scouts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innovációs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központokban megvalósuló együttműködések támogatásával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Alder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Resolve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LiCaLab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BE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élő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laboratóriumokban megvalósuló nyitott innováció támogatásával</a:t>
                      </a:r>
                      <a:endParaRPr lang="hu-HU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Brainport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Healthy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Living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NL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Lekerekített téglalap 2"/>
          <p:cNvSpPr/>
          <p:nvPr/>
        </p:nvSpPr>
        <p:spPr>
          <a:xfrm>
            <a:off x="6056312" y="2274887"/>
            <a:ext cx="1143000" cy="711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000" b="1" dirty="0" smtClean="0">
                <a:solidFill>
                  <a:schemeClr val="tx1"/>
                </a:solidFill>
              </a:rPr>
              <a:t>1</a:t>
            </a:r>
            <a:endParaRPr lang="hu-HU" sz="4000" b="1" dirty="0">
              <a:solidFill>
                <a:schemeClr val="tx1"/>
              </a:solidFill>
            </a:endParaRPr>
          </a:p>
        </p:txBody>
      </p:sp>
      <p:sp>
        <p:nvSpPr>
          <p:cNvPr id="7" name="Lekerekített téglalap 6"/>
          <p:cNvSpPr/>
          <p:nvPr/>
        </p:nvSpPr>
        <p:spPr>
          <a:xfrm>
            <a:off x="6056312" y="3091067"/>
            <a:ext cx="1143000" cy="711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000" b="1" dirty="0" smtClean="0">
                <a:solidFill>
                  <a:schemeClr val="tx1"/>
                </a:solidFill>
              </a:rPr>
              <a:t>3</a:t>
            </a:r>
            <a:endParaRPr lang="hu-HU" sz="4000" b="1" dirty="0">
              <a:solidFill>
                <a:schemeClr val="tx1"/>
              </a:solidFill>
            </a:endParaRPr>
          </a:p>
        </p:txBody>
      </p:sp>
      <p:sp>
        <p:nvSpPr>
          <p:cNvPr id="8" name="Lekerekített téglalap 7"/>
          <p:cNvSpPr/>
          <p:nvPr/>
        </p:nvSpPr>
        <p:spPr>
          <a:xfrm>
            <a:off x="7427912" y="3697287"/>
            <a:ext cx="1143000" cy="711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000" b="1" dirty="0" smtClean="0">
                <a:solidFill>
                  <a:schemeClr val="tx1"/>
                </a:solidFill>
              </a:rPr>
              <a:t>2</a:t>
            </a:r>
            <a:endParaRPr lang="hu-HU" sz="4000" b="1" dirty="0">
              <a:solidFill>
                <a:schemeClr val="tx1"/>
              </a:solidFill>
            </a:endParaRPr>
          </a:p>
        </p:txBody>
      </p:sp>
      <p:sp>
        <p:nvSpPr>
          <p:cNvPr id="9" name="Lekerekített téglalap 8"/>
          <p:cNvSpPr/>
          <p:nvPr/>
        </p:nvSpPr>
        <p:spPr>
          <a:xfrm>
            <a:off x="7427912" y="4713287"/>
            <a:ext cx="1143000" cy="711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000" b="1" dirty="0" smtClean="0">
                <a:solidFill>
                  <a:schemeClr val="tx1"/>
                </a:solidFill>
              </a:rPr>
              <a:t>4</a:t>
            </a:r>
            <a:endParaRPr lang="hu-HU" sz="4000" b="1" dirty="0">
              <a:solidFill>
                <a:schemeClr val="tx1"/>
              </a:solidFill>
            </a:endParaRPr>
          </a:p>
        </p:txBody>
      </p:sp>
      <p:sp>
        <p:nvSpPr>
          <p:cNvPr id="10" name="Lekerekített téglalap 9"/>
          <p:cNvSpPr/>
          <p:nvPr/>
        </p:nvSpPr>
        <p:spPr>
          <a:xfrm>
            <a:off x="6056312" y="4713287"/>
            <a:ext cx="1143000" cy="711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000" b="1" dirty="0" smtClean="0">
                <a:solidFill>
                  <a:schemeClr val="tx1"/>
                </a:solidFill>
              </a:rPr>
              <a:t>5</a:t>
            </a:r>
            <a:endParaRPr lang="hu-HU" sz="4000" b="1" dirty="0">
              <a:solidFill>
                <a:schemeClr val="tx1"/>
              </a:solidFill>
            </a:endParaRPr>
          </a:p>
        </p:txBody>
      </p:sp>
      <p:sp>
        <p:nvSpPr>
          <p:cNvPr id="11" name="Cím 1"/>
          <p:cNvSpPr txBox="1">
            <a:spLocks/>
          </p:cNvSpPr>
          <p:nvPr/>
        </p:nvSpPr>
        <p:spPr>
          <a:xfrm>
            <a:off x="50800" y="74872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hu-HU" b="1" smtClean="0"/>
              <a:t>Minta – Akció - Forgatókönyv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292661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658011"/>
              </p:ext>
            </p:extLst>
          </p:nvPr>
        </p:nvGraphicFramePr>
        <p:xfrm>
          <a:off x="442913" y="840581"/>
          <a:ext cx="8229602" cy="5837649"/>
        </p:xfrm>
        <a:graphic>
          <a:graphicData uri="http://schemas.openxmlformats.org/drawingml/2006/table">
            <a:tbl>
              <a:tblPr/>
              <a:tblGrid>
                <a:gridCol w="2692400"/>
                <a:gridCol w="2794000"/>
                <a:gridCol w="1371601"/>
                <a:gridCol w="1371601"/>
              </a:tblGrid>
              <a:tr h="12388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Kiválasztott</a:t>
                      </a:r>
                      <a:b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jó gyakorlatok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Javasolt akciók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Akciókra javasolt forgatókönyvek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Scouts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innovációs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központokban megvalósuló együttműködések támogatásával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Alder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Resolve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LiCaLab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BE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élő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laboratóriumokban megvalósuló nyitott innováció támogatásával</a:t>
                      </a:r>
                      <a:endParaRPr lang="hu-HU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Brainport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Healthy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Living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NL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zamárfül 3"/>
          <p:cNvSpPr/>
          <p:nvPr/>
        </p:nvSpPr>
        <p:spPr>
          <a:xfrm>
            <a:off x="709613" y="2321001"/>
            <a:ext cx="7696200" cy="3581251"/>
          </a:xfrm>
          <a:prstGeom prst="foldedCorner">
            <a:avLst/>
          </a:prstGeom>
          <a:solidFill>
            <a:srgbClr val="FFFF00"/>
          </a:solidFill>
        </p:spPr>
        <p:txBody>
          <a:bodyPr wrap="square" anchor="ctr">
            <a:spAutoFit/>
          </a:bodyPr>
          <a:lstStyle/>
          <a:p>
            <a:pPr fontAlgn="ctr">
              <a:spcBef>
                <a:spcPts val="600"/>
              </a:spcBef>
            </a:pPr>
            <a:r>
              <a:rPr lang="hu-HU" sz="4000" b="1" dirty="0" smtClean="0"/>
              <a:t>6.</a:t>
            </a:r>
          </a:p>
          <a:p>
            <a:pPr fontAlgn="ctr">
              <a:spcBef>
                <a:spcPts val="600"/>
              </a:spcBef>
            </a:pPr>
            <a:r>
              <a:rPr lang="hu-HU" sz="3600" dirty="0" smtClean="0"/>
              <a:t>A </a:t>
            </a:r>
            <a:r>
              <a:rPr lang="hu-HU" sz="3600" dirty="0"/>
              <a:t>GINOP 1.2.4-16 “Ipari Parkok fejlesztése” c. felhívás több szempontú módosítása – nyitott innováció, inkubáció, </a:t>
            </a:r>
            <a:r>
              <a:rPr lang="hu-HU" sz="3600" dirty="0" smtClean="0"/>
              <a:t>akceleráció</a:t>
            </a:r>
            <a:endParaRPr lang="hu-HU" sz="3600" dirty="0">
              <a:latin typeface="Calibri" panose="020F0502020204030204" pitchFamily="34" charset="0"/>
            </a:endParaRPr>
          </a:p>
        </p:txBody>
      </p:sp>
      <p:sp>
        <p:nvSpPr>
          <p:cNvPr id="5" name="Cím 1"/>
          <p:cNvSpPr txBox="1">
            <a:spLocks/>
          </p:cNvSpPr>
          <p:nvPr/>
        </p:nvSpPr>
        <p:spPr>
          <a:xfrm>
            <a:off x="50800" y="74872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hu-HU" b="1" smtClean="0"/>
              <a:t>Minta – Akció - Forgatókönyv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87853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917208"/>
              </p:ext>
            </p:extLst>
          </p:nvPr>
        </p:nvGraphicFramePr>
        <p:xfrm>
          <a:off x="457200" y="869156"/>
          <a:ext cx="8229602" cy="5837649"/>
        </p:xfrm>
        <a:graphic>
          <a:graphicData uri="http://schemas.openxmlformats.org/drawingml/2006/table">
            <a:tbl>
              <a:tblPr/>
              <a:tblGrid>
                <a:gridCol w="2692400"/>
                <a:gridCol w="2794000"/>
                <a:gridCol w="1371601"/>
                <a:gridCol w="1371601"/>
              </a:tblGrid>
              <a:tr h="12388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Kiválasztott</a:t>
                      </a:r>
                      <a:b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jó gyakorlatok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Javasolt akciók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Akciókra javasolt forgatókönyvek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Scouts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innovációs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központokban megvalósuló együttműködések támogatásával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Alder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Innovation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UK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Resolve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LiCaLab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BE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 egészséggazdaság fejlesztése a RIS3 és az Ipar 4.0 alapján élő</a:t>
                      </a:r>
                      <a:r>
                        <a:rPr lang="hu-H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laboratóriumokban megvalósuló nyitott innováció támogatásával</a:t>
                      </a:r>
                      <a:endParaRPr lang="hu-HU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547">
                <a:tc>
                  <a:txBody>
                    <a:bodyPr/>
                    <a:lstStyle/>
                    <a:p>
                      <a:pPr algn="l" fontAlgn="ctr"/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Brainport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Healthy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Living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NL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22B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Lekerekített téglalap 2"/>
          <p:cNvSpPr/>
          <p:nvPr/>
        </p:nvSpPr>
        <p:spPr>
          <a:xfrm>
            <a:off x="6070600" y="2260600"/>
            <a:ext cx="1143000" cy="711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000" b="1" dirty="0" smtClean="0">
                <a:solidFill>
                  <a:schemeClr val="tx1"/>
                </a:solidFill>
              </a:rPr>
              <a:t>1</a:t>
            </a:r>
            <a:endParaRPr lang="hu-HU" sz="4000" b="1" dirty="0">
              <a:solidFill>
                <a:schemeClr val="tx1"/>
              </a:solidFill>
            </a:endParaRPr>
          </a:p>
        </p:txBody>
      </p:sp>
      <p:sp>
        <p:nvSpPr>
          <p:cNvPr id="7" name="Lekerekített téglalap 6"/>
          <p:cNvSpPr/>
          <p:nvPr/>
        </p:nvSpPr>
        <p:spPr>
          <a:xfrm>
            <a:off x="6070600" y="3076780"/>
            <a:ext cx="1143000" cy="711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000" b="1" dirty="0" smtClean="0">
                <a:solidFill>
                  <a:schemeClr val="tx1"/>
                </a:solidFill>
              </a:rPr>
              <a:t>3</a:t>
            </a:r>
            <a:endParaRPr lang="hu-HU" sz="4000" b="1" dirty="0">
              <a:solidFill>
                <a:schemeClr val="tx1"/>
              </a:solidFill>
            </a:endParaRPr>
          </a:p>
        </p:txBody>
      </p:sp>
      <p:sp>
        <p:nvSpPr>
          <p:cNvPr id="8" name="Lekerekített téglalap 7"/>
          <p:cNvSpPr/>
          <p:nvPr/>
        </p:nvSpPr>
        <p:spPr>
          <a:xfrm>
            <a:off x="7442200" y="3251200"/>
            <a:ext cx="1143000" cy="711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000" b="1" dirty="0" smtClean="0">
                <a:solidFill>
                  <a:schemeClr val="tx1"/>
                </a:solidFill>
              </a:rPr>
              <a:t>2</a:t>
            </a:r>
            <a:endParaRPr lang="hu-HU" sz="4000" b="1" dirty="0">
              <a:solidFill>
                <a:schemeClr val="tx1"/>
              </a:solidFill>
            </a:endParaRPr>
          </a:p>
        </p:txBody>
      </p:sp>
      <p:sp>
        <p:nvSpPr>
          <p:cNvPr id="9" name="Lekerekített téglalap 8"/>
          <p:cNvSpPr/>
          <p:nvPr/>
        </p:nvSpPr>
        <p:spPr>
          <a:xfrm>
            <a:off x="7442200" y="4191000"/>
            <a:ext cx="1143000" cy="711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000" b="1" dirty="0" smtClean="0">
                <a:solidFill>
                  <a:schemeClr val="tx1"/>
                </a:solidFill>
              </a:rPr>
              <a:t>4</a:t>
            </a:r>
            <a:endParaRPr lang="hu-HU" sz="4000" b="1" dirty="0">
              <a:solidFill>
                <a:schemeClr val="tx1"/>
              </a:solidFill>
            </a:endParaRPr>
          </a:p>
        </p:txBody>
      </p:sp>
      <p:sp>
        <p:nvSpPr>
          <p:cNvPr id="10" name="Lekerekített téglalap 9"/>
          <p:cNvSpPr/>
          <p:nvPr/>
        </p:nvSpPr>
        <p:spPr>
          <a:xfrm>
            <a:off x="6070600" y="4699000"/>
            <a:ext cx="1143000" cy="711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000" b="1" dirty="0" smtClean="0">
                <a:solidFill>
                  <a:schemeClr val="tx1"/>
                </a:solidFill>
              </a:rPr>
              <a:t>5</a:t>
            </a:r>
            <a:endParaRPr lang="hu-HU" sz="4000" b="1" dirty="0">
              <a:solidFill>
                <a:schemeClr val="tx1"/>
              </a:solidFill>
            </a:endParaRPr>
          </a:p>
        </p:txBody>
      </p:sp>
      <p:sp>
        <p:nvSpPr>
          <p:cNvPr id="11" name="Lekerekített téglalap 10"/>
          <p:cNvSpPr/>
          <p:nvPr/>
        </p:nvSpPr>
        <p:spPr>
          <a:xfrm>
            <a:off x="7442200" y="5093302"/>
            <a:ext cx="1143000" cy="7112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000" b="1" dirty="0" smtClean="0">
                <a:solidFill>
                  <a:schemeClr val="tx1"/>
                </a:solidFill>
              </a:rPr>
              <a:t>6</a:t>
            </a:r>
            <a:endParaRPr lang="hu-HU" sz="4000" b="1" dirty="0">
              <a:solidFill>
                <a:schemeClr val="tx1"/>
              </a:solidFill>
            </a:endParaRPr>
          </a:p>
        </p:txBody>
      </p:sp>
      <p:sp>
        <p:nvSpPr>
          <p:cNvPr id="12" name="Cím 1"/>
          <p:cNvSpPr txBox="1">
            <a:spLocks/>
          </p:cNvSpPr>
          <p:nvPr/>
        </p:nvSpPr>
        <p:spPr>
          <a:xfrm>
            <a:off x="50800" y="74872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hu-HU" b="1" smtClean="0"/>
              <a:t>Minta – Akció - Forgatókönyv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5010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ctrTitle"/>
          </p:nvPr>
        </p:nvSpPr>
        <p:spPr>
          <a:xfrm>
            <a:off x="685800" y="3344385"/>
            <a:ext cx="7772400" cy="7945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GB"/>
              <a:t>Köszönjük a figyelmet!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 116" descr="Living Lab folyamatábra.jp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" y="1013076"/>
            <a:ext cx="9143999" cy="523019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457201" y="460575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hu-HU" sz="2800" b="1" dirty="0"/>
              <a:t>LL koncepció</a:t>
            </a:r>
          </a:p>
        </p:txBody>
      </p:sp>
    </p:spTree>
    <p:extLst>
      <p:ext uri="{BB962C8B-B14F-4D97-AF65-F5344CB8AC3E}">
        <p14:creationId xmlns:p14="http://schemas.microsoft.com/office/powerpoint/2010/main" val="81621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 124" descr="Living Lab szereplők.jp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02987" y="1179812"/>
            <a:ext cx="8480874" cy="51940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495233" y="617738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hu-HU" sz="2800" b="1" dirty="0"/>
              <a:t>LL kapcsolódási pontok</a:t>
            </a:r>
          </a:p>
        </p:txBody>
      </p:sp>
    </p:spTree>
    <p:extLst>
      <p:ext uri="{BB962C8B-B14F-4D97-AF65-F5344CB8AC3E}">
        <p14:creationId xmlns:p14="http://schemas.microsoft.com/office/powerpoint/2010/main" val="53210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40D95E2A-0957-4C14-A476-C31E46157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2" y="991429"/>
            <a:ext cx="8177418" cy="1133838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rgbClr val="C00000"/>
                </a:solidFill>
              </a:rPr>
              <a:t>Organizational Grit</a:t>
            </a:r>
            <a:r>
              <a:rPr lang="en-US" sz="1500" dirty="0">
                <a:solidFill>
                  <a:schemeClr val="tx1"/>
                </a:solidFill>
              </a:rPr>
              <a:t/>
            </a:r>
            <a:br>
              <a:rPr lang="en-US" sz="15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Thomas H. Lee, </a:t>
            </a:r>
            <a:r>
              <a:rPr lang="en-US" sz="1800" dirty="0" err="1">
                <a:solidFill>
                  <a:schemeClr val="tx1"/>
                </a:solidFill>
              </a:rPr>
              <a:t>MDAngela</a:t>
            </a:r>
            <a:r>
              <a:rPr lang="en-US" sz="1800" dirty="0">
                <a:solidFill>
                  <a:schemeClr val="tx1"/>
                </a:solidFill>
              </a:rPr>
              <a:t> L. Duckworth</a:t>
            </a:r>
            <a:r>
              <a:rPr lang="en-US" sz="1500" dirty="0">
                <a:solidFill>
                  <a:schemeClr val="tx1"/>
                </a:solidFill>
              </a:rPr>
              <a:t/>
            </a:r>
            <a:br>
              <a:rPr lang="en-US" sz="1500" dirty="0">
                <a:solidFill>
                  <a:schemeClr val="tx1"/>
                </a:solidFill>
              </a:rPr>
            </a:br>
            <a:r>
              <a:rPr lang="hu-HU" sz="1500" dirty="0" err="1">
                <a:solidFill>
                  <a:schemeClr val="tx1"/>
                </a:solidFill>
              </a:rPr>
              <a:t>Harward</a:t>
            </a:r>
            <a:r>
              <a:rPr lang="hu-HU" sz="1500" dirty="0">
                <a:solidFill>
                  <a:schemeClr val="tx1"/>
                </a:solidFill>
              </a:rPr>
              <a:t> Business </a:t>
            </a:r>
            <a:r>
              <a:rPr lang="hu-HU" sz="1500" dirty="0" err="1">
                <a:solidFill>
                  <a:schemeClr val="tx1"/>
                </a:solidFill>
              </a:rPr>
              <a:t>Review</a:t>
            </a:r>
            <a:r>
              <a:rPr lang="hu-HU" sz="1500" dirty="0">
                <a:solidFill>
                  <a:schemeClr val="tx1"/>
                </a:solidFill>
              </a:rPr>
              <a:t/>
            </a:r>
            <a:br>
              <a:rPr lang="hu-HU" sz="1500" dirty="0">
                <a:solidFill>
                  <a:schemeClr val="tx1"/>
                </a:solidFill>
              </a:rPr>
            </a:br>
            <a:r>
              <a:rPr lang="hu-HU" sz="1500" dirty="0">
                <a:solidFill>
                  <a:schemeClr val="tx1"/>
                </a:solidFill>
              </a:rPr>
              <a:t>S</a:t>
            </a:r>
            <a:r>
              <a:rPr lang="en-US" sz="1500" dirty="0" err="1">
                <a:solidFill>
                  <a:schemeClr val="tx1"/>
                </a:solidFill>
              </a:rPr>
              <a:t>eptember</a:t>
            </a:r>
            <a:r>
              <a:rPr lang="en-US" sz="1500" dirty="0">
                <a:solidFill>
                  <a:schemeClr val="tx1"/>
                </a:solidFill>
              </a:rPr>
              <a:t>–</a:t>
            </a:r>
            <a:r>
              <a:rPr lang="hu-HU" sz="1500" dirty="0">
                <a:solidFill>
                  <a:schemeClr val="tx1"/>
                </a:solidFill>
              </a:rPr>
              <a:t>O</a:t>
            </a:r>
            <a:r>
              <a:rPr lang="en-US" sz="1500" dirty="0" err="1">
                <a:solidFill>
                  <a:schemeClr val="tx1"/>
                </a:solidFill>
              </a:rPr>
              <a:t>ctober</a:t>
            </a:r>
            <a:r>
              <a:rPr lang="en-US" sz="1500" dirty="0">
                <a:solidFill>
                  <a:schemeClr val="tx1"/>
                </a:solidFill>
              </a:rPr>
              <a:t> 2018 issue</a:t>
            </a:r>
            <a:endParaRPr lang="hu-HU" sz="1500" dirty="0"/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xmlns="" id="{1C1C842F-244F-451F-8771-F49944D12A98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104362" y="2219014"/>
          <a:ext cx="8177418" cy="3543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5806">
                  <a:extLst>
                    <a:ext uri="{9D8B030D-6E8A-4147-A177-3AD203B41FA5}">
                      <a16:colId xmlns:a16="http://schemas.microsoft.com/office/drawing/2014/main" xmlns="" val="2705818537"/>
                    </a:ext>
                  </a:extLst>
                </a:gridCol>
                <a:gridCol w="2725806">
                  <a:extLst>
                    <a:ext uri="{9D8B030D-6E8A-4147-A177-3AD203B41FA5}">
                      <a16:colId xmlns:a16="http://schemas.microsoft.com/office/drawing/2014/main" xmlns="" val="1292464848"/>
                    </a:ext>
                  </a:extLst>
                </a:gridCol>
                <a:gridCol w="2725806">
                  <a:extLst>
                    <a:ext uri="{9D8B030D-6E8A-4147-A177-3AD203B41FA5}">
                      <a16:colId xmlns:a16="http://schemas.microsoft.com/office/drawing/2014/main" xmlns="" val="534780763"/>
                    </a:ext>
                  </a:extLst>
                </a:gridCol>
              </a:tblGrid>
              <a:tr h="388620">
                <a:tc gridSpan="3">
                  <a:txBody>
                    <a:bodyPr/>
                    <a:lstStyle/>
                    <a:p>
                      <a:r>
                        <a:rPr lang="hu-HU" sz="2100" dirty="0"/>
                        <a:t>Idea in </a:t>
                      </a:r>
                      <a:r>
                        <a:rPr lang="hu-HU" sz="2100" dirty="0" err="1"/>
                        <a:t>Brief</a:t>
                      </a:r>
                      <a:endParaRPr lang="hu-HU" sz="21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57295309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THE PROBLEM</a:t>
                      </a:r>
                      <a:endParaRPr lang="hu-HU" sz="18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hu-HU" sz="1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THE SOLUTION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hu-HU" sz="1800" b="1" dirty="0">
                          <a:solidFill>
                            <a:srgbClr val="C00000"/>
                          </a:solidFill>
                        </a:rPr>
                        <a:t> HOW IT WORKS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3593204849"/>
                  </a:ext>
                </a:extLst>
              </a:tr>
              <a:tr h="2811780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Health care has long depended on the passion and perseverance of individual doctors and nurses. </a:t>
                      </a:r>
                      <a:endParaRPr lang="hu-HU" sz="15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But with the advent of modern medicine, providing superior care has become so complex that no lone caregiver, no matter how gritty, can do it all.</a:t>
                      </a:r>
                      <a:endParaRPr lang="hu-HU" sz="15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endParaRPr lang="hu-HU" sz="15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Hospitals and</a:t>
                      </a:r>
                    </a:p>
                    <a:p>
                      <a:r>
                        <a:rPr lang="en-US" sz="15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health systems must</a:t>
                      </a:r>
                    </a:p>
                    <a:p>
                      <a:r>
                        <a:rPr lang="en-US" sz="15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develop grit at the</a:t>
                      </a:r>
                    </a:p>
                    <a:p>
                      <a:r>
                        <a:rPr lang="en-US" sz="15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individual, team, and</a:t>
                      </a:r>
                    </a:p>
                    <a:p>
                      <a:r>
                        <a:rPr lang="en-US" sz="15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organizational levels. </a:t>
                      </a:r>
                      <a:endParaRPr lang="hu-HU" sz="15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15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That requires ensuring that all participants are committed to pursuing a shared high-level goal. </a:t>
                      </a:r>
                      <a:endParaRPr lang="hu-HU" sz="15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15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Putting patients first is a common and effective objective</a:t>
                      </a:r>
                      <a:r>
                        <a:rPr lang="hu-HU" sz="15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.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C00000"/>
                          </a:solidFill>
                        </a:rPr>
                        <a:t>Sustaining a gritty organizational culture requires clear communication of values by leadership, programs that celebrate successes, and the promotion of a “growth mindset” that embraces continuous improvement and learning from setbacks.</a:t>
                      </a:r>
                      <a:endParaRPr lang="hu-HU" sz="150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33962019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754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5BBCAC5C-70DB-4C8F-853E-691896421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8935" y="857250"/>
            <a:ext cx="2469356" cy="700709"/>
          </a:xfrm>
          <a:noFill/>
        </p:spPr>
        <p:txBody>
          <a:bodyPr vert="horz" lIns="68580" tIns="34290" rIns="68580" bIns="34290" rtlCol="0" anchor="t" anchorCtr="0">
            <a:noAutofit/>
          </a:bodyPr>
          <a:lstStyle/>
          <a:p>
            <a:r>
              <a:rPr lang="en-US" sz="1500" b="1" dirty="0">
                <a:solidFill>
                  <a:srgbClr val="C00000"/>
                </a:solidFill>
              </a:rPr>
              <a:t>Organizational Grit</a:t>
            </a:r>
            <a:r>
              <a:rPr lang="en-US" sz="1050" dirty="0">
                <a:solidFill>
                  <a:srgbClr val="C00000"/>
                </a:solidFill>
              </a:rPr>
              <a:t/>
            </a:r>
            <a:br>
              <a:rPr lang="en-US" sz="1050" dirty="0">
                <a:solidFill>
                  <a:srgbClr val="C00000"/>
                </a:solidFill>
              </a:rPr>
            </a:br>
            <a:r>
              <a:rPr lang="en-US" sz="1050" dirty="0">
                <a:solidFill>
                  <a:srgbClr val="C00000"/>
                </a:solidFill>
              </a:rPr>
              <a:t>Thomas H. Lee, </a:t>
            </a:r>
            <a:r>
              <a:rPr lang="en-US" sz="1050" dirty="0" err="1">
                <a:solidFill>
                  <a:srgbClr val="C00000"/>
                </a:solidFill>
              </a:rPr>
              <a:t>MDAngela</a:t>
            </a:r>
            <a:r>
              <a:rPr lang="en-US" sz="1050" dirty="0">
                <a:solidFill>
                  <a:srgbClr val="C00000"/>
                </a:solidFill>
              </a:rPr>
              <a:t> L. Duckworth</a:t>
            </a:r>
            <a:br>
              <a:rPr lang="en-US" sz="1050" dirty="0">
                <a:solidFill>
                  <a:srgbClr val="C00000"/>
                </a:solidFill>
              </a:rPr>
            </a:br>
            <a:r>
              <a:rPr lang="hu-HU" sz="1050" dirty="0" err="1">
                <a:solidFill>
                  <a:srgbClr val="C00000"/>
                </a:solidFill>
              </a:rPr>
              <a:t>Harward</a:t>
            </a:r>
            <a:r>
              <a:rPr lang="hu-HU" sz="1050" dirty="0">
                <a:solidFill>
                  <a:srgbClr val="C00000"/>
                </a:solidFill>
              </a:rPr>
              <a:t> Business </a:t>
            </a:r>
            <a:r>
              <a:rPr lang="hu-HU" sz="1050" dirty="0" err="1">
                <a:solidFill>
                  <a:srgbClr val="C00000"/>
                </a:solidFill>
              </a:rPr>
              <a:t>Review</a:t>
            </a:r>
            <a:r>
              <a:rPr lang="hu-HU" sz="1050" dirty="0">
                <a:solidFill>
                  <a:srgbClr val="C00000"/>
                </a:solidFill>
              </a:rPr>
              <a:t/>
            </a:r>
            <a:br>
              <a:rPr lang="hu-HU" sz="1050" dirty="0">
                <a:solidFill>
                  <a:srgbClr val="C00000"/>
                </a:solidFill>
              </a:rPr>
            </a:br>
            <a:r>
              <a:rPr lang="hu-HU" sz="1050" dirty="0">
                <a:solidFill>
                  <a:srgbClr val="C00000"/>
                </a:solidFill>
              </a:rPr>
              <a:t>S</a:t>
            </a:r>
            <a:r>
              <a:rPr lang="en-US" sz="1050" dirty="0" err="1">
                <a:solidFill>
                  <a:srgbClr val="C00000"/>
                </a:solidFill>
              </a:rPr>
              <a:t>eptember</a:t>
            </a:r>
            <a:r>
              <a:rPr lang="en-US" sz="1050" dirty="0">
                <a:solidFill>
                  <a:srgbClr val="C00000"/>
                </a:solidFill>
              </a:rPr>
              <a:t>–</a:t>
            </a:r>
            <a:r>
              <a:rPr lang="hu-HU" sz="1050" dirty="0">
                <a:solidFill>
                  <a:srgbClr val="C00000"/>
                </a:solidFill>
              </a:rPr>
              <a:t>O</a:t>
            </a:r>
            <a:r>
              <a:rPr lang="en-US" sz="1050" dirty="0" err="1">
                <a:solidFill>
                  <a:srgbClr val="C00000"/>
                </a:solidFill>
              </a:rPr>
              <a:t>ctober</a:t>
            </a:r>
            <a:r>
              <a:rPr lang="en-US" sz="1050" dirty="0">
                <a:solidFill>
                  <a:srgbClr val="C00000"/>
                </a:solidFill>
              </a:rPr>
              <a:t> 2018 issue</a:t>
            </a:r>
          </a:p>
        </p:txBody>
      </p:sp>
      <p:pic>
        <p:nvPicPr>
          <p:cNvPr id="2054" name="Picture 6" descr="R1805G_LEE_ALIGNING.png">
            <a:extLst>
              <a:ext uri="{FF2B5EF4-FFF2-40B4-BE49-F238E27FC236}">
                <a16:creationId xmlns:a16="http://schemas.microsoft.com/office/drawing/2014/main" xmlns="" id="{F4D777EF-EB5E-41B8-8FFA-5E5FBC0A43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323" y="857250"/>
            <a:ext cx="2469356" cy="5143500"/>
          </a:xfrm>
          <a:prstGeom prst="rect">
            <a:avLst/>
          </a:prstGeom>
          <a:noFill/>
          <a:ln>
            <a:solidFill>
              <a:srgbClr val="00418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églalap 4">
            <a:extLst>
              <a:ext uri="{FF2B5EF4-FFF2-40B4-BE49-F238E27FC236}">
                <a16:creationId xmlns:a16="http://schemas.microsoft.com/office/drawing/2014/main" xmlns="" id="{B1FBFFDC-7D9E-4B9B-92CB-AB223729E220}"/>
              </a:ext>
            </a:extLst>
          </p:cNvPr>
          <p:cNvSpPr/>
          <p:nvPr/>
        </p:nvSpPr>
        <p:spPr>
          <a:xfrm>
            <a:off x="5888935" y="1616966"/>
            <a:ext cx="2571750" cy="3857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</a:pPr>
            <a:r>
              <a:rPr lang="en-US" sz="1200" dirty="0"/>
              <a:t>Grit predicts who will accomplish challenging goals.</a:t>
            </a:r>
            <a:endParaRPr lang="hu-HU" sz="1200" dirty="0"/>
          </a:p>
          <a:p>
            <a:pPr>
              <a:spcBef>
                <a:spcPts val="450"/>
              </a:spcBef>
            </a:pPr>
            <a:r>
              <a:rPr lang="en-US" sz="1200" dirty="0"/>
              <a:t>If an organization’s leaders don’t use the goal to make decisions, it will undermine their credibility.</a:t>
            </a:r>
            <a:endParaRPr lang="hu-HU" sz="1200" dirty="0"/>
          </a:p>
          <a:p>
            <a:pPr>
              <a:spcBef>
                <a:spcPts val="450"/>
              </a:spcBef>
            </a:pPr>
            <a:r>
              <a:rPr lang="en-US" sz="1200" dirty="0"/>
              <a:t>In health care, patients have long depended on the grit of individual doctors and</a:t>
            </a:r>
            <a:r>
              <a:rPr lang="hu-HU" sz="1200" dirty="0"/>
              <a:t> </a:t>
            </a:r>
            <a:r>
              <a:rPr lang="en-US" sz="1200" dirty="0"/>
              <a:t>nurses.</a:t>
            </a:r>
            <a:endParaRPr lang="hu-HU" sz="1200" dirty="0"/>
          </a:p>
          <a:p>
            <a:pPr>
              <a:spcBef>
                <a:spcPts val="450"/>
              </a:spcBef>
            </a:pPr>
            <a:r>
              <a:rPr lang="en-US" sz="1200" dirty="0"/>
              <a:t>But in modern medicine, providing superior care has become so complex that</a:t>
            </a:r>
            <a:r>
              <a:rPr lang="hu-HU" sz="1200" dirty="0"/>
              <a:t> </a:t>
            </a:r>
            <a:r>
              <a:rPr lang="en-US" sz="1200" dirty="0"/>
              <a:t>no lone practitioner, no matter how driven, can do it all. Today great care requires great</a:t>
            </a:r>
            <a:r>
              <a:rPr lang="hu-HU" sz="1200" dirty="0"/>
              <a:t> </a:t>
            </a:r>
            <a:r>
              <a:rPr lang="en-US" sz="1200" dirty="0"/>
              <a:t>collaboration—gritty teams of clinicians who all relentlessly push for improvement.</a:t>
            </a:r>
            <a:endParaRPr lang="hu-HU" sz="1200" dirty="0"/>
          </a:p>
          <a:p>
            <a:pPr>
              <a:spcBef>
                <a:spcPts val="450"/>
              </a:spcBef>
            </a:pPr>
            <a:r>
              <a:rPr lang="en-US" sz="1200" dirty="0"/>
              <a:t>Yet it takes more than that: Health care institutions must exhibit grit across the entire provider system.</a:t>
            </a:r>
            <a:endParaRPr lang="hu-HU" sz="1200" dirty="0"/>
          </a:p>
        </p:txBody>
      </p:sp>
      <p:pic>
        <p:nvPicPr>
          <p:cNvPr id="2056" name="Picture 8" descr="https://hbr.org/resources/images/article_assets/2018/08/R1805G_LEE_CARDIOLOGIST.png">
            <a:extLst>
              <a:ext uri="{FF2B5EF4-FFF2-40B4-BE49-F238E27FC236}">
                <a16:creationId xmlns:a16="http://schemas.microsoft.com/office/drawing/2014/main" xmlns="" id="{3B3F1AA6-72C6-4D00-A5EC-ECE461948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3111103" cy="5143500"/>
          </a:xfrm>
          <a:prstGeom prst="rect">
            <a:avLst/>
          </a:prstGeom>
          <a:noFill/>
          <a:ln>
            <a:solidFill>
              <a:srgbClr val="00418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1374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2"/>
          <p:cNvSpPr>
            <a:spLocks noGrp="1"/>
          </p:cNvSpPr>
          <p:nvPr>
            <p:ph type="title"/>
          </p:nvPr>
        </p:nvSpPr>
        <p:spPr>
          <a:xfrm>
            <a:off x="81558" y="117675"/>
            <a:ext cx="8229600" cy="562074"/>
          </a:xfrm>
        </p:spPr>
        <p:txBody>
          <a:bodyPr/>
          <a:lstStyle/>
          <a:p>
            <a:r>
              <a:rPr lang="hu-HU" b="1" dirty="0"/>
              <a:t>Partneri </a:t>
            </a:r>
            <a:r>
              <a:rPr lang="hu-HU" b="1" dirty="0" smtClean="0"/>
              <a:t>akciótervek</a:t>
            </a:r>
            <a:endParaRPr lang="hu-HU" dirty="0"/>
          </a:p>
        </p:txBody>
      </p:sp>
      <p:sp>
        <p:nvSpPr>
          <p:cNvPr id="5" name="Téglalap 4"/>
          <p:cNvSpPr/>
          <p:nvPr/>
        </p:nvSpPr>
        <p:spPr>
          <a:xfrm>
            <a:off x="206773" y="878915"/>
            <a:ext cx="880864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hu-HU" sz="2400" b="1" dirty="0" smtClean="0"/>
              <a:t>Az INTERREG Europe projektek keretében minden partner kötelezettsége, hogy a megismert jó gyakorlatok alapján partneri szintű akcióterveket készítsen.</a:t>
            </a:r>
          </a:p>
          <a:p>
            <a:pPr>
              <a:spcBef>
                <a:spcPts val="600"/>
              </a:spcBef>
            </a:pPr>
            <a:r>
              <a:rPr lang="hu-HU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 partneri akcióterv a projekt első fázisának fő outputja.</a:t>
            </a:r>
          </a:p>
          <a:p>
            <a:pPr>
              <a:spcBef>
                <a:spcPts val="600"/>
              </a:spcBef>
            </a:pPr>
            <a:r>
              <a:rPr lang="hu-HU" sz="2400" b="1" dirty="0" smtClean="0"/>
              <a:t>Az akcióterv </a:t>
            </a:r>
            <a:r>
              <a:rPr lang="hu-HU" sz="2400" b="1" dirty="0" smtClean="0">
                <a:solidFill>
                  <a:srgbClr val="C00000"/>
                </a:solidFill>
              </a:rPr>
              <a:t>célja</a:t>
            </a:r>
            <a:r>
              <a:rPr lang="hu-HU" sz="2400" b="1" dirty="0" smtClean="0"/>
              <a:t> annak bemutatása, leírása hogy 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2400" b="1" dirty="0" smtClean="0"/>
              <a:t>a projekt partner milyen jó gyakorlatokat tart </a:t>
            </a:r>
            <a:r>
              <a:rPr lang="hu-HU" sz="2400" b="1" dirty="0" smtClean="0">
                <a:solidFill>
                  <a:srgbClr val="FF0000"/>
                </a:solidFill>
              </a:rPr>
              <a:t>átültethetőnek</a:t>
            </a:r>
            <a:r>
              <a:rPr lang="hu-HU" sz="2400" b="1" dirty="0" smtClean="0"/>
              <a:t> a megcélzott szakpolitikai eszköz vonatkozásában és 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2400" b="1" dirty="0" smtClean="0"/>
              <a:t>ezeket, </a:t>
            </a:r>
            <a:r>
              <a:rPr lang="hu-HU" sz="2400" b="1" dirty="0" smtClean="0">
                <a:solidFill>
                  <a:srgbClr val="FF0000"/>
                </a:solidFill>
              </a:rPr>
              <a:t>hogyan</a:t>
            </a:r>
            <a:r>
              <a:rPr lang="hu-HU" sz="2400" b="1" dirty="0" smtClean="0"/>
              <a:t> akarja átültetni a projekt második fázisában (következő 24 hónap).</a:t>
            </a:r>
            <a:endParaRPr lang="hu-HU" sz="2400" b="1" dirty="0"/>
          </a:p>
          <a:p>
            <a:pPr lvl="1">
              <a:spcBef>
                <a:spcPts val="600"/>
              </a:spcBef>
            </a:pPr>
            <a:r>
              <a:rPr lang="hu-HU" sz="2400" b="1" dirty="0"/>
              <a:t>Az </a:t>
            </a:r>
            <a:r>
              <a:rPr lang="hu-HU" sz="2400" b="1" dirty="0" smtClean="0"/>
              <a:t>SE &amp; az ÁEEK </a:t>
            </a:r>
            <a:r>
              <a:rPr lang="hu-HU" sz="2400" b="1" dirty="0"/>
              <a:t>által megcélzott szakpolitikai </a:t>
            </a:r>
            <a:r>
              <a:rPr lang="hu-HU" sz="2400" b="1" dirty="0" smtClean="0"/>
              <a:t>eszköz:</a:t>
            </a:r>
          </a:p>
          <a:p>
            <a:pPr marL="357188" lvl="3">
              <a:spcBef>
                <a:spcPts val="600"/>
              </a:spcBef>
            </a:pPr>
            <a:r>
              <a:rPr lang="hu-HU" sz="2400" b="1" dirty="0"/>
              <a:t>Gazdaságfejlesztési és Innovációs Operatív </a:t>
            </a:r>
            <a:r>
              <a:rPr lang="hu-HU" sz="2400" b="1" dirty="0" smtClean="0"/>
              <a:t>Program</a:t>
            </a:r>
          </a:p>
          <a:p>
            <a:pPr marL="357188" lvl="3"/>
            <a:r>
              <a:rPr lang="hu-HU" sz="2400" i="1" dirty="0" smtClean="0"/>
              <a:t>(</a:t>
            </a:r>
            <a:r>
              <a:rPr lang="hu-HU" sz="2400" i="1" dirty="0" err="1" smtClean="0"/>
              <a:t>Economic</a:t>
            </a:r>
            <a:r>
              <a:rPr lang="hu-HU" sz="2400" i="1" dirty="0" smtClean="0"/>
              <a:t> </a:t>
            </a:r>
            <a:r>
              <a:rPr lang="hu-HU" sz="2400" i="1" dirty="0" err="1"/>
              <a:t>Development</a:t>
            </a:r>
            <a:r>
              <a:rPr lang="hu-HU" sz="2400" i="1" dirty="0"/>
              <a:t> and </a:t>
            </a:r>
            <a:r>
              <a:rPr lang="hu-HU" sz="2400" i="1" dirty="0" err="1"/>
              <a:t>Operational</a:t>
            </a:r>
            <a:r>
              <a:rPr lang="hu-HU" sz="2400" i="1" dirty="0"/>
              <a:t> Programme</a:t>
            </a:r>
            <a:r>
              <a:rPr lang="hu-HU" sz="2400" i="1" dirty="0" smtClean="0"/>
              <a:t>)</a:t>
            </a:r>
            <a:endParaRPr lang="hu-HU" sz="1800" i="1" dirty="0"/>
          </a:p>
        </p:txBody>
      </p:sp>
    </p:spTree>
    <p:extLst>
      <p:ext uri="{BB962C8B-B14F-4D97-AF65-F5344CB8AC3E}">
        <p14:creationId xmlns:p14="http://schemas.microsoft.com/office/powerpoint/2010/main" val="2775688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457200" y="432000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GB" dirty="0" err="1"/>
              <a:t>Mi</a:t>
            </a:r>
            <a:r>
              <a:rPr lang="en-GB" dirty="0"/>
              <a:t> </a:t>
            </a:r>
            <a:r>
              <a:rPr lang="en-GB" dirty="0" err="1"/>
              <a:t>az</a:t>
            </a:r>
            <a:r>
              <a:rPr lang="en-GB" dirty="0"/>
              <a:t> </a:t>
            </a:r>
            <a:r>
              <a:rPr lang="en-GB" dirty="0" err="1"/>
              <a:t>akcióterv</a:t>
            </a:r>
            <a:r>
              <a:rPr lang="en-GB" dirty="0"/>
              <a:t>?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457200" y="1368000"/>
            <a:ext cx="8207375" cy="5183186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spcBef>
                <a:spcPts val="0"/>
              </a:spcBef>
              <a:spcAft>
                <a:spcPts val="0"/>
              </a:spcAft>
              <a:buChar char="●"/>
            </a:pPr>
            <a:r>
              <a:rPr lang="en-GB" dirty="0"/>
              <a:t>INTERREG EUROPE </a:t>
            </a:r>
            <a:r>
              <a:rPr lang="en-GB" b="0" dirty="0"/>
              <a:t>program </a:t>
            </a:r>
            <a:r>
              <a:rPr lang="en-GB" b="0" dirty="0" err="1"/>
              <a:t>célja</a:t>
            </a:r>
            <a:r>
              <a:rPr lang="en-GB" b="0" dirty="0"/>
              <a:t> → </a:t>
            </a:r>
            <a:r>
              <a:rPr lang="en-GB" b="0" dirty="0" err="1"/>
              <a:t>az</a:t>
            </a:r>
            <a:r>
              <a:rPr lang="en-GB" b="0" dirty="0"/>
              <a:t> </a:t>
            </a:r>
            <a:r>
              <a:rPr lang="en-GB" b="0" dirty="0" err="1"/>
              <a:t>egyes</a:t>
            </a:r>
            <a:r>
              <a:rPr lang="en-GB" b="0" dirty="0"/>
              <a:t> </a:t>
            </a:r>
            <a:r>
              <a:rPr lang="en-GB" b="0" dirty="0" err="1"/>
              <a:t>hatóságok</a:t>
            </a:r>
            <a:r>
              <a:rPr lang="en-GB" b="0" dirty="0"/>
              <a:t> </a:t>
            </a:r>
            <a:r>
              <a:rPr lang="en-GB" b="0" dirty="0" err="1"/>
              <a:t>közötti</a:t>
            </a:r>
            <a:r>
              <a:rPr lang="en-GB" b="0" dirty="0"/>
              <a:t> </a:t>
            </a:r>
            <a:r>
              <a:rPr lang="en-GB" b="0" dirty="0" err="1"/>
              <a:t>szakpolitikai</a:t>
            </a:r>
            <a:r>
              <a:rPr lang="en-GB" b="0" dirty="0"/>
              <a:t> </a:t>
            </a:r>
            <a:r>
              <a:rPr lang="en-GB" b="0" dirty="0" err="1"/>
              <a:t>tudásátadás</a:t>
            </a:r>
            <a:r>
              <a:rPr lang="en-GB" b="0" dirty="0"/>
              <a:t> </a:t>
            </a:r>
            <a:r>
              <a:rPr lang="en-GB" b="0" dirty="0" err="1"/>
              <a:t>támogatása</a:t>
            </a:r>
            <a:r>
              <a:rPr lang="en-GB" b="0" dirty="0"/>
              <a:t> </a:t>
            </a:r>
            <a:r>
              <a:rPr lang="en-GB" b="0" dirty="0" err="1"/>
              <a:t>annak</a:t>
            </a:r>
            <a:r>
              <a:rPr lang="en-GB" b="0" dirty="0"/>
              <a:t> </a:t>
            </a:r>
            <a:r>
              <a:rPr lang="en-GB" b="0" dirty="0" err="1"/>
              <a:t>érdekében</a:t>
            </a:r>
            <a:r>
              <a:rPr lang="en-GB" b="0" dirty="0"/>
              <a:t>, </a:t>
            </a:r>
            <a:r>
              <a:rPr lang="en-GB" b="0" dirty="0" err="1"/>
              <a:t>hogy</a:t>
            </a:r>
            <a:r>
              <a:rPr lang="en-GB" b="0" dirty="0"/>
              <a:t> a </a:t>
            </a:r>
            <a:r>
              <a:rPr lang="en-GB" b="0" dirty="0" err="1"/>
              <a:t>regionális</a:t>
            </a:r>
            <a:r>
              <a:rPr lang="en-GB" b="0" dirty="0"/>
              <a:t> </a:t>
            </a:r>
            <a:r>
              <a:rPr lang="en-GB" b="0" dirty="0" err="1"/>
              <a:t>fejlesztési</a:t>
            </a:r>
            <a:r>
              <a:rPr lang="en-GB" b="0" dirty="0"/>
              <a:t> </a:t>
            </a:r>
            <a:r>
              <a:rPr lang="en-GB" b="0" dirty="0" err="1"/>
              <a:t>szakpolitikák</a:t>
            </a:r>
            <a:r>
              <a:rPr lang="en-GB" b="0" dirty="0"/>
              <a:t> és </a:t>
            </a:r>
            <a:r>
              <a:rPr lang="en-GB" b="0" dirty="0" err="1"/>
              <a:t>programok</a:t>
            </a:r>
            <a:r>
              <a:rPr lang="en-GB" b="0" dirty="0"/>
              <a:t> </a:t>
            </a:r>
            <a:r>
              <a:rPr lang="en-GB" b="0" dirty="0" err="1"/>
              <a:t>teljesítményét</a:t>
            </a:r>
            <a:r>
              <a:rPr lang="en-GB" b="0" dirty="0"/>
              <a:t> </a:t>
            </a:r>
            <a:r>
              <a:rPr lang="en-GB" b="0" dirty="0" err="1"/>
              <a:t>növelje</a:t>
            </a:r>
            <a:endParaRPr lang="en-GB" b="0" dirty="0"/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marR="0" lvl="0" indent="-228600" algn="l" rtl="0">
              <a:spcBef>
                <a:spcPts val="0"/>
              </a:spcBef>
              <a:spcAft>
                <a:spcPts val="0"/>
              </a:spcAft>
              <a:buChar char="●"/>
            </a:pPr>
            <a:r>
              <a:rPr lang="en-GB" b="0" dirty="0"/>
              <a:t>program </a:t>
            </a:r>
            <a:r>
              <a:rPr lang="en-GB" b="0" dirty="0" err="1"/>
              <a:t>stratégiája</a:t>
            </a:r>
            <a:r>
              <a:rPr lang="en-GB" b="0" dirty="0"/>
              <a:t> </a:t>
            </a:r>
            <a:r>
              <a:rPr lang="en-GB" dirty="0" err="1"/>
              <a:t>kétrétű</a:t>
            </a:r>
            <a:r>
              <a:rPr lang="en-GB" dirty="0"/>
              <a:t>:</a:t>
            </a:r>
          </a:p>
          <a:p>
            <a:pPr marL="914400" marR="0" lvl="1" indent="-228600" algn="l" rtl="0">
              <a:spcBef>
                <a:spcPts val="0"/>
              </a:spcBef>
              <a:spcAft>
                <a:spcPts val="0"/>
              </a:spcAft>
            </a:pPr>
            <a:r>
              <a:rPr lang="en-GB" dirty="0" err="1"/>
              <a:t>regionális</a:t>
            </a:r>
            <a:r>
              <a:rPr lang="en-GB" dirty="0"/>
              <a:t> </a:t>
            </a:r>
            <a:r>
              <a:rPr lang="en-GB" dirty="0" err="1"/>
              <a:t>szintű</a:t>
            </a:r>
            <a:r>
              <a:rPr lang="en-GB" dirty="0"/>
              <a:t> </a:t>
            </a:r>
            <a:r>
              <a:rPr lang="en-GB" dirty="0" err="1"/>
              <a:t>Európai</a:t>
            </a:r>
            <a:r>
              <a:rPr lang="en-GB" dirty="0"/>
              <a:t> </a:t>
            </a:r>
            <a:r>
              <a:rPr lang="en-GB" dirty="0" err="1"/>
              <a:t>Uniós</a:t>
            </a:r>
            <a:r>
              <a:rPr lang="en-GB" dirty="0"/>
              <a:t> </a:t>
            </a:r>
            <a:r>
              <a:rPr lang="en-GB" dirty="0" err="1"/>
              <a:t>szereplők</a:t>
            </a:r>
            <a:r>
              <a:rPr lang="en-GB" dirty="0"/>
              <a:t> </a:t>
            </a:r>
            <a:r>
              <a:rPr lang="en-GB" dirty="0" err="1"/>
              <a:t>közötti</a:t>
            </a:r>
            <a:r>
              <a:rPr lang="en-GB" dirty="0"/>
              <a:t> </a:t>
            </a:r>
            <a:r>
              <a:rPr lang="en-GB" dirty="0" err="1"/>
              <a:t>tapasztalatcsere</a:t>
            </a:r>
            <a:r>
              <a:rPr lang="en-GB" dirty="0"/>
              <a:t> és </a:t>
            </a:r>
            <a:r>
              <a:rPr lang="en-GB" dirty="0" err="1"/>
              <a:t>tudástranszfer</a:t>
            </a:r>
            <a:endParaRPr lang="en-GB" dirty="0"/>
          </a:p>
          <a:p>
            <a:pPr marL="914400" marR="0" lvl="1" indent="-228600" algn="l" rtl="0"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a </a:t>
            </a:r>
            <a:r>
              <a:rPr lang="en-GB" dirty="0" err="1"/>
              <a:t>tanulságok</a:t>
            </a:r>
            <a:r>
              <a:rPr lang="en-GB" dirty="0"/>
              <a:t> és </a:t>
            </a:r>
            <a:r>
              <a:rPr lang="en-GB" dirty="0" err="1"/>
              <a:t>levont</a:t>
            </a:r>
            <a:r>
              <a:rPr lang="en-GB" dirty="0"/>
              <a:t> </a:t>
            </a:r>
            <a:r>
              <a:rPr lang="en-GB" dirty="0" err="1"/>
              <a:t>következtetések</a:t>
            </a:r>
            <a:r>
              <a:rPr lang="en-GB" dirty="0"/>
              <a:t> </a:t>
            </a:r>
            <a:r>
              <a:rPr lang="en-GB" dirty="0" err="1"/>
              <a:t>regionális</a:t>
            </a:r>
            <a:r>
              <a:rPr lang="en-GB" dirty="0"/>
              <a:t> </a:t>
            </a:r>
            <a:r>
              <a:rPr lang="en-GB" dirty="0" err="1"/>
              <a:t>politikákba</a:t>
            </a:r>
            <a:r>
              <a:rPr lang="en-GB" dirty="0"/>
              <a:t> és </a:t>
            </a:r>
            <a:r>
              <a:rPr lang="en-GB" dirty="0" err="1"/>
              <a:t>akciókba</a:t>
            </a:r>
            <a:r>
              <a:rPr lang="en-GB" dirty="0"/>
              <a:t> </a:t>
            </a:r>
            <a:r>
              <a:rPr lang="en-GB" dirty="0" err="1"/>
              <a:t>történő</a:t>
            </a:r>
            <a:r>
              <a:rPr lang="en-GB" dirty="0"/>
              <a:t> </a:t>
            </a:r>
            <a:r>
              <a:rPr lang="en-GB" dirty="0" err="1"/>
              <a:t>beépítése</a:t>
            </a:r>
            <a:r>
              <a:rPr lang="en-GB" dirty="0"/>
              <a:t> (=</a:t>
            </a:r>
            <a:r>
              <a:rPr lang="en-GB" dirty="0" err="1"/>
              <a:t>akcióterv</a:t>
            </a:r>
            <a:r>
              <a:rPr lang="en-GB" dirty="0"/>
              <a:t>)</a:t>
            </a:r>
          </a:p>
          <a:p>
            <a:pPr marL="0" marR="0" lvl="3" indent="0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Arial"/>
              <a:buNone/>
            </a:pPr>
            <a:endParaRPr sz="2000" b="0" i="0" u="none" strike="noStrike" cap="none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57300" marR="0" lvl="2" indent="-3429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179178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432000"/>
            <a:ext cx="8229600" cy="81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GB" dirty="0" err="1"/>
              <a:t>Kinek</a:t>
            </a:r>
            <a:r>
              <a:rPr lang="en-GB" dirty="0"/>
              <a:t> és </a:t>
            </a:r>
            <a:r>
              <a:rPr lang="en-GB" dirty="0" err="1"/>
              <a:t>milyen</a:t>
            </a:r>
            <a:r>
              <a:rPr lang="en-GB" dirty="0"/>
              <a:t> </a:t>
            </a:r>
            <a:r>
              <a:rPr lang="en-GB" dirty="0" err="1"/>
              <a:t>témában</a:t>
            </a:r>
            <a:endParaRPr lang="en-GB" dirty="0"/>
          </a:p>
          <a:p>
            <a:pPr lvl="0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GB" dirty="0" err="1"/>
              <a:t>kerül</a:t>
            </a:r>
            <a:r>
              <a:rPr lang="en-GB" dirty="0"/>
              <a:t> </a:t>
            </a:r>
            <a:r>
              <a:rPr lang="en-GB" dirty="0" err="1"/>
              <a:t>benyújtásra</a:t>
            </a:r>
            <a:r>
              <a:rPr lang="en-GB" dirty="0"/>
              <a:t>?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698500"/>
            <a:ext cx="8207400" cy="4852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spcBef>
                <a:spcPts val="0"/>
              </a:spcBef>
              <a:spcAft>
                <a:spcPts val="0"/>
              </a:spcAft>
              <a:buChar char="●"/>
            </a:pPr>
            <a:r>
              <a:rPr lang="en-GB" b="0" dirty="0"/>
              <a:t>NGM / </a:t>
            </a:r>
            <a:r>
              <a:rPr lang="en-GB" b="0" dirty="0" smtClean="0"/>
              <a:t>NKFIH</a:t>
            </a:r>
            <a:r>
              <a:rPr lang="hu-HU" b="0" dirty="0" smtClean="0"/>
              <a:t> </a:t>
            </a:r>
            <a:r>
              <a:rPr lang="hu-HU" b="0" dirty="0" smtClean="0">
                <a:sym typeface="Symbol" panose="05050102010706020507" pitchFamily="18" charset="2"/>
              </a:rPr>
              <a:t> PM + ITM / NKFIH</a:t>
            </a:r>
            <a:endParaRPr lang="en-GB" b="0" dirty="0"/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58333"/>
              <a:buFont typeface="Arial"/>
              <a:buChar char="●"/>
            </a:pPr>
            <a:r>
              <a:rPr lang="en-GB" b="0" dirty="0" err="1"/>
              <a:t>projekt</a:t>
            </a:r>
            <a:r>
              <a:rPr lang="en-GB" b="0" dirty="0"/>
              <a:t> </a:t>
            </a:r>
            <a:r>
              <a:rPr lang="en-GB" b="0" dirty="0" err="1"/>
              <a:t>témájának</a:t>
            </a:r>
            <a:r>
              <a:rPr lang="en-GB" b="0" dirty="0"/>
              <a:t> </a:t>
            </a:r>
            <a:r>
              <a:rPr lang="en-GB" b="0" dirty="0" err="1"/>
              <a:t>megfelelően</a:t>
            </a:r>
            <a:r>
              <a:rPr lang="en-GB" b="0" dirty="0"/>
              <a:t> ( → </a:t>
            </a:r>
            <a:r>
              <a:rPr lang="en-GB" b="0" i="1" dirty="0">
                <a:solidFill>
                  <a:srgbClr val="434242"/>
                </a:solidFill>
                <a:highlight>
                  <a:srgbClr val="FFFFFF"/>
                </a:highlight>
              </a:rPr>
              <a:t>Az </a:t>
            </a:r>
            <a:r>
              <a:rPr lang="en-GB" b="0" i="1" dirty="0" err="1">
                <a:solidFill>
                  <a:srgbClr val="434242"/>
                </a:solidFill>
                <a:highlight>
                  <a:srgbClr val="FFFFFF"/>
                </a:highlight>
              </a:rPr>
              <a:t>Egészségügyi</a:t>
            </a:r>
            <a:r>
              <a:rPr lang="en-GB" b="0" i="1" dirty="0">
                <a:solidFill>
                  <a:srgbClr val="434242"/>
                </a:solidFill>
                <a:highlight>
                  <a:srgbClr val="FFFFFF"/>
                </a:highlight>
              </a:rPr>
              <a:t> </a:t>
            </a:r>
            <a:r>
              <a:rPr lang="en-GB" b="0" i="1" dirty="0" err="1">
                <a:solidFill>
                  <a:srgbClr val="434242"/>
                </a:solidFill>
                <a:highlight>
                  <a:srgbClr val="FFFFFF"/>
                </a:highlight>
              </a:rPr>
              <a:t>innovációs</a:t>
            </a:r>
            <a:r>
              <a:rPr lang="en-GB" b="0" i="1" dirty="0">
                <a:solidFill>
                  <a:srgbClr val="434242"/>
                </a:solidFill>
                <a:highlight>
                  <a:srgbClr val="FFFFFF"/>
                </a:highlight>
              </a:rPr>
              <a:t> </a:t>
            </a:r>
            <a:r>
              <a:rPr lang="en-GB" b="0" i="1" dirty="0" err="1">
                <a:solidFill>
                  <a:srgbClr val="434242"/>
                </a:solidFill>
                <a:highlight>
                  <a:srgbClr val="FFFFFF"/>
                </a:highlight>
              </a:rPr>
              <a:t>kísérleti</a:t>
            </a:r>
            <a:r>
              <a:rPr lang="en-GB" b="0" i="1" dirty="0">
                <a:solidFill>
                  <a:srgbClr val="434242"/>
                </a:solidFill>
                <a:highlight>
                  <a:srgbClr val="FFFFFF"/>
                </a:highlight>
              </a:rPr>
              <a:t> </a:t>
            </a:r>
            <a:r>
              <a:rPr lang="en-GB" b="0" i="1" dirty="0" err="1">
                <a:solidFill>
                  <a:srgbClr val="434242"/>
                </a:solidFill>
                <a:highlight>
                  <a:srgbClr val="FFFFFF"/>
                </a:highlight>
              </a:rPr>
              <a:t>környezet</a:t>
            </a:r>
            <a:r>
              <a:rPr lang="en-GB" b="0" i="1" dirty="0">
                <a:solidFill>
                  <a:srgbClr val="434242"/>
                </a:solidFill>
                <a:highlight>
                  <a:srgbClr val="FFFFFF"/>
                </a:highlight>
              </a:rPr>
              <a:t> </a:t>
            </a:r>
            <a:r>
              <a:rPr lang="en-GB" b="0" i="1" dirty="0" err="1">
                <a:solidFill>
                  <a:srgbClr val="434242"/>
                </a:solidFill>
                <a:highlight>
                  <a:srgbClr val="FFFFFF"/>
                </a:highlight>
              </a:rPr>
              <a:t>támogatása</a:t>
            </a:r>
            <a:r>
              <a:rPr lang="en-GB" b="0" i="1" dirty="0">
                <a:solidFill>
                  <a:srgbClr val="434242"/>
                </a:solidFill>
                <a:highlight>
                  <a:srgbClr val="FFFFFF"/>
                </a:highlight>
              </a:rPr>
              <a:t> a </a:t>
            </a:r>
            <a:r>
              <a:rPr lang="en-GB" b="0" i="1" dirty="0" err="1">
                <a:solidFill>
                  <a:srgbClr val="434242"/>
                </a:solidFill>
                <a:highlight>
                  <a:srgbClr val="FFFFFF"/>
                </a:highlight>
              </a:rPr>
              <a:t>szakpolitikák</a:t>
            </a:r>
            <a:r>
              <a:rPr lang="en-GB" b="0" i="1" dirty="0">
                <a:solidFill>
                  <a:srgbClr val="434242"/>
                </a:solidFill>
                <a:highlight>
                  <a:srgbClr val="FFFFFF"/>
                </a:highlight>
              </a:rPr>
              <a:t> </a:t>
            </a:r>
            <a:r>
              <a:rPr lang="en-GB" b="0" i="1" dirty="0" err="1">
                <a:solidFill>
                  <a:srgbClr val="434242"/>
                </a:solidFill>
                <a:highlight>
                  <a:srgbClr val="FFFFFF"/>
                </a:highlight>
              </a:rPr>
              <a:t>fejlesztésével</a:t>
            </a:r>
            <a:r>
              <a:rPr lang="en-GB" b="0" dirty="0"/>
              <a:t>) - GINOP 1., 2., 8. </a:t>
            </a:r>
            <a:r>
              <a:rPr lang="en-GB" b="0" dirty="0" err="1"/>
              <a:t>Prioritás</a:t>
            </a:r>
            <a:endParaRPr lang="en-GB" b="0" dirty="0"/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0"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●"/>
            </a:pPr>
            <a:r>
              <a:rPr lang="en-GB" b="0" dirty="0"/>
              <a:t>NGM-</a:t>
            </a:r>
            <a:r>
              <a:rPr lang="en-GB" b="0" dirty="0" err="1"/>
              <a:t>mel</a:t>
            </a:r>
            <a:r>
              <a:rPr lang="en-GB" b="0" dirty="0"/>
              <a:t> </a:t>
            </a:r>
            <a:r>
              <a:rPr lang="en-GB" b="0" dirty="0" err="1"/>
              <a:t>többkörös</a:t>
            </a:r>
            <a:r>
              <a:rPr lang="en-GB" b="0" dirty="0"/>
              <a:t> </a:t>
            </a:r>
            <a:r>
              <a:rPr lang="en-GB" b="0" dirty="0" err="1"/>
              <a:t>egyeztetésen</a:t>
            </a:r>
            <a:r>
              <a:rPr lang="en-GB" b="0" dirty="0"/>
              <a:t> </a:t>
            </a:r>
            <a:r>
              <a:rPr lang="en-GB" b="0" dirty="0" err="1"/>
              <a:t>esett</a:t>
            </a:r>
            <a:r>
              <a:rPr lang="en-GB" b="0" dirty="0"/>
              <a:t> </a:t>
            </a:r>
            <a:r>
              <a:rPr lang="en-GB" b="0" dirty="0" err="1"/>
              <a:t>át</a:t>
            </a:r>
            <a:endParaRPr lang="en-GB" b="0" dirty="0"/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0"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●"/>
            </a:pPr>
            <a:r>
              <a:rPr lang="en-GB" b="0" dirty="0"/>
              <a:t>program </a:t>
            </a:r>
            <a:r>
              <a:rPr lang="en-GB" b="0" dirty="0" err="1"/>
              <a:t>szerinti</a:t>
            </a:r>
            <a:r>
              <a:rPr lang="en-GB" b="0" dirty="0"/>
              <a:t> </a:t>
            </a:r>
            <a:r>
              <a:rPr lang="en-GB" b="0" dirty="0" err="1"/>
              <a:t>előírásnak</a:t>
            </a:r>
            <a:r>
              <a:rPr lang="en-GB" b="0" dirty="0"/>
              <a:t> </a:t>
            </a:r>
            <a:r>
              <a:rPr lang="en-GB" b="0" dirty="0" err="1"/>
              <a:t>megfelelően</a:t>
            </a:r>
            <a:r>
              <a:rPr lang="en-GB" b="0" dirty="0"/>
              <a:t> a </a:t>
            </a:r>
            <a:r>
              <a:rPr lang="en-GB" b="0" dirty="0" err="1"/>
              <a:t>végső</a:t>
            </a:r>
            <a:r>
              <a:rPr lang="en-GB" b="0" dirty="0"/>
              <a:t> </a:t>
            </a:r>
            <a:r>
              <a:rPr lang="en-GB" b="0" dirty="0" err="1"/>
              <a:t>benyújtási</a:t>
            </a:r>
            <a:r>
              <a:rPr lang="en-GB" b="0" dirty="0"/>
              <a:t> </a:t>
            </a:r>
            <a:r>
              <a:rPr lang="en-GB" b="0" dirty="0" err="1"/>
              <a:t>határidő</a:t>
            </a:r>
            <a:r>
              <a:rPr lang="en-GB" b="0" dirty="0"/>
              <a:t>: 2018. </a:t>
            </a:r>
            <a:r>
              <a:rPr lang="en-GB" b="0" dirty="0" err="1"/>
              <a:t>nyár</a:t>
            </a:r>
            <a:r>
              <a:rPr lang="en-GB" b="0" dirty="0"/>
              <a:t> / </a:t>
            </a:r>
            <a:r>
              <a:rPr lang="en-GB" b="0" dirty="0" err="1"/>
              <a:t>ősz</a:t>
            </a:r>
            <a:endParaRPr lang="en-GB" b="0" dirty="0"/>
          </a:p>
          <a:p>
            <a:pPr marL="0" marR="0" lvl="3" indent="0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Arial"/>
              <a:buNone/>
            </a:pPr>
            <a:endParaRPr sz="2000" b="0" i="0" u="none" strike="noStrike" cap="none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57300" marR="0" lvl="2" indent="-3429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308086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5307011"/>
            <a:ext cx="9144000" cy="1362075"/>
          </a:xfrm>
        </p:spPr>
        <p:txBody>
          <a:bodyPr/>
          <a:lstStyle/>
          <a:p>
            <a:pPr algn="ctr"/>
            <a:r>
              <a:rPr lang="hu-HU" sz="2400" b="0" dirty="0" smtClean="0">
                <a:solidFill>
                  <a:schemeClr val="tx1"/>
                </a:solidFill>
              </a:rPr>
              <a:t>O</a:t>
            </a:r>
            <a:r>
              <a:rPr lang="en-US" sz="2400" b="0" dirty="0" smtClean="0">
                <a:solidFill>
                  <a:schemeClr val="tx1"/>
                </a:solidFill>
              </a:rPr>
              <a:t>pen </a:t>
            </a:r>
            <a:r>
              <a:rPr lang="hu-HU" sz="2400" b="0" dirty="0" smtClean="0">
                <a:solidFill>
                  <a:schemeClr val="tx1"/>
                </a:solidFill>
              </a:rPr>
              <a:t>I</a:t>
            </a:r>
            <a:r>
              <a:rPr lang="en-US" sz="2400" b="0" dirty="0" err="1" smtClean="0">
                <a:solidFill>
                  <a:schemeClr val="tx1"/>
                </a:solidFill>
              </a:rPr>
              <a:t>nnovation</a:t>
            </a:r>
            <a:r>
              <a:rPr lang="en-US" sz="2400" b="0" dirty="0" smtClean="0">
                <a:solidFill>
                  <a:schemeClr val="tx1"/>
                </a:solidFill>
              </a:rPr>
              <a:t> </a:t>
            </a:r>
            <a:r>
              <a:rPr lang="hu-HU" sz="2400" b="0" dirty="0" smtClean="0">
                <a:solidFill>
                  <a:schemeClr val="tx1"/>
                </a:solidFill>
              </a:rPr>
              <a:t>/ </a:t>
            </a:r>
            <a:r>
              <a:rPr lang="hu-HU" sz="2400" b="0" dirty="0" err="1" smtClean="0">
                <a:solidFill>
                  <a:schemeClr val="tx1"/>
                </a:solidFill>
              </a:rPr>
              <a:t>Co-creation</a:t>
            </a:r>
            <a:r>
              <a:rPr lang="hu-HU" sz="2400" b="0" dirty="0" smtClean="0">
                <a:solidFill>
                  <a:schemeClr val="tx1"/>
                </a:solidFill>
              </a:rPr>
              <a:t> </a:t>
            </a:r>
            <a:r>
              <a:rPr lang="hu-HU" sz="2400" b="0" dirty="0" err="1" smtClean="0">
                <a:solidFill>
                  <a:schemeClr val="tx1"/>
                </a:solidFill>
              </a:rPr>
              <a:t>in</a:t>
            </a:r>
            <a:r>
              <a:rPr lang="hu-HU" sz="2400" b="0" dirty="0" smtClean="0">
                <a:solidFill>
                  <a:schemeClr val="tx1"/>
                </a:solidFill>
              </a:rPr>
              <a:t> </a:t>
            </a:r>
            <a:r>
              <a:rPr lang="en-US" sz="2400" b="0" dirty="0" smtClean="0">
                <a:solidFill>
                  <a:schemeClr val="tx1"/>
                </a:solidFill>
              </a:rPr>
              <a:t>Quadruple </a:t>
            </a:r>
            <a:r>
              <a:rPr lang="hu-HU" sz="2400" b="0" dirty="0" smtClean="0">
                <a:solidFill>
                  <a:schemeClr val="tx1"/>
                </a:solidFill>
              </a:rPr>
              <a:t>H</a:t>
            </a:r>
            <a:r>
              <a:rPr lang="en-US" sz="2400" b="0" dirty="0" err="1" smtClean="0">
                <a:solidFill>
                  <a:schemeClr val="tx1"/>
                </a:solidFill>
              </a:rPr>
              <a:t>elix</a:t>
            </a:r>
            <a:r>
              <a:rPr lang="en-US" sz="2400" b="0" dirty="0" smtClean="0">
                <a:solidFill>
                  <a:schemeClr val="tx1"/>
                </a:solidFill>
              </a:rPr>
              <a:t> </a:t>
            </a:r>
            <a:r>
              <a:rPr lang="hu-HU" sz="2400" b="0" dirty="0" smtClean="0">
                <a:solidFill>
                  <a:schemeClr val="tx1"/>
                </a:solidFill>
              </a:rPr>
              <a:t>C</a:t>
            </a:r>
            <a:r>
              <a:rPr lang="en-US" sz="2400" b="0" dirty="0" err="1" smtClean="0">
                <a:solidFill>
                  <a:schemeClr val="tx1"/>
                </a:solidFill>
              </a:rPr>
              <a:t>ooperation</a:t>
            </a:r>
            <a:r>
              <a:rPr lang="en-US" sz="2400" b="0" dirty="0" smtClean="0">
                <a:solidFill>
                  <a:schemeClr val="tx1"/>
                </a:solidFill>
              </a:rPr>
              <a:t> </a:t>
            </a:r>
            <a:r>
              <a:rPr lang="hu-HU" sz="2400" b="0" dirty="0" err="1" smtClean="0">
                <a:solidFill>
                  <a:schemeClr val="tx1"/>
                </a:solidFill>
              </a:rPr>
              <a:t>by</a:t>
            </a:r>
            <a:r>
              <a:rPr lang="en-US" sz="2400" b="0" dirty="0" smtClean="0">
                <a:solidFill>
                  <a:schemeClr val="tx1"/>
                </a:solidFill>
              </a:rPr>
              <a:t>:</a:t>
            </a:r>
            <a:r>
              <a:rPr lang="en-US" sz="2400" b="0" dirty="0" smtClean="0"/>
              <a:t> </a:t>
            </a:r>
            <a:r>
              <a:rPr lang="hu-HU" sz="2400" b="0" dirty="0" smtClean="0"/>
              <a:t/>
            </a:r>
            <a:br>
              <a:rPr lang="hu-HU" sz="2400" b="0" dirty="0" smtClean="0"/>
            </a:br>
            <a:r>
              <a:rPr lang="en-US" sz="3200" dirty="0" smtClean="0"/>
              <a:t>Scouting </a:t>
            </a:r>
            <a:r>
              <a:rPr lang="en-US" sz="3200" dirty="0"/>
              <a:t>&gt; </a:t>
            </a:r>
            <a:r>
              <a:rPr lang="en-US" sz="3200" dirty="0" smtClean="0">
                <a:solidFill>
                  <a:srgbClr val="00CC00"/>
                </a:solidFill>
              </a:rPr>
              <a:t>Creating</a:t>
            </a:r>
            <a:r>
              <a:rPr lang="en-US" sz="3200" dirty="0" smtClean="0"/>
              <a:t> &gt;</a:t>
            </a:r>
            <a:r>
              <a:rPr lang="hu-HU" sz="3200" dirty="0" smtClean="0"/>
              <a:t> </a:t>
            </a:r>
            <a:r>
              <a:rPr lang="en-US" sz="3200" dirty="0" smtClean="0">
                <a:solidFill>
                  <a:srgbClr val="FF9933"/>
                </a:solidFill>
              </a:rPr>
              <a:t>Valorizing</a:t>
            </a:r>
            <a:r>
              <a:rPr lang="en-US" sz="3200" dirty="0" smtClean="0"/>
              <a:t> </a:t>
            </a:r>
            <a:r>
              <a:rPr lang="en-US" sz="3200" dirty="0"/>
              <a:t>&gt; </a:t>
            </a:r>
            <a:r>
              <a:rPr lang="en-US" sz="3200" dirty="0" smtClean="0">
                <a:solidFill>
                  <a:srgbClr val="C00000"/>
                </a:solidFill>
              </a:rPr>
              <a:t>Uptake</a:t>
            </a:r>
            <a:r>
              <a:rPr lang="hu-HU" sz="2400" dirty="0" smtClean="0">
                <a:solidFill>
                  <a:srgbClr val="C00000"/>
                </a:solidFill>
              </a:rPr>
              <a:t/>
            </a:r>
            <a:br>
              <a:rPr lang="hu-HU" sz="2400" dirty="0" smtClean="0">
                <a:solidFill>
                  <a:srgbClr val="C00000"/>
                </a:solidFill>
              </a:rPr>
            </a:br>
            <a:r>
              <a:rPr lang="en-US" sz="2400" b="0" dirty="0" smtClean="0">
                <a:solidFill>
                  <a:schemeClr val="tx1"/>
                </a:solidFill>
              </a:rPr>
              <a:t>of innovation</a:t>
            </a:r>
            <a:endParaRPr lang="en-US" sz="2400" b="0" dirty="0">
              <a:solidFill>
                <a:schemeClr val="tx1"/>
              </a:solidFill>
            </a:endParaRP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165098" y="328612"/>
            <a:ext cx="6164265" cy="1157288"/>
          </a:xfrm>
        </p:spPr>
        <p:txBody>
          <a:bodyPr/>
          <a:lstStyle/>
          <a:p>
            <a:pPr>
              <a:spcBef>
                <a:spcPts val="0"/>
              </a:spcBef>
              <a:buClr>
                <a:schemeClr val="dk2"/>
              </a:buClr>
            </a:pPr>
            <a:r>
              <a:rPr lang="hu-HU" sz="4000" b="1" dirty="0">
                <a:solidFill>
                  <a:schemeClr val="dk2"/>
                </a:solidFill>
              </a:rPr>
              <a:t>Az akciók tervezésének alapjai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67322271"/>
              </p:ext>
            </p:extLst>
          </p:nvPr>
        </p:nvGraphicFramePr>
        <p:xfrm>
          <a:off x="285750" y="596900"/>
          <a:ext cx="8615363" cy="4060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Ellipszis buborék 4"/>
          <p:cNvSpPr/>
          <p:nvPr/>
        </p:nvSpPr>
        <p:spPr>
          <a:xfrm>
            <a:off x="4700586" y="3200399"/>
            <a:ext cx="4400550" cy="2106612"/>
          </a:xfrm>
          <a:prstGeom prst="wedgeEllipseCallout">
            <a:avLst>
              <a:gd name="adj1" fmla="val -56368"/>
              <a:gd name="adj2" fmla="val -27484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300"/>
              </a:spcBef>
            </a:pPr>
            <a:r>
              <a:rPr lang="hu-HU" sz="2200" dirty="0" smtClean="0">
                <a:solidFill>
                  <a:schemeClr val="accent5">
                    <a:lumMod val="50000"/>
                  </a:schemeClr>
                </a:solidFill>
              </a:rPr>
              <a:t>Peer </a:t>
            </a:r>
            <a:r>
              <a:rPr lang="hu-HU" sz="2200" dirty="0" err="1" smtClean="0">
                <a:solidFill>
                  <a:schemeClr val="accent5">
                    <a:lumMod val="50000"/>
                  </a:schemeClr>
                </a:solidFill>
              </a:rPr>
              <a:t>learning</a:t>
            </a:r>
            <a:r>
              <a:rPr lang="hu-HU" sz="22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hu-HU" sz="2200" dirty="0" err="1" smtClean="0">
                <a:solidFill>
                  <a:schemeClr val="accent5">
                    <a:lumMod val="50000"/>
                  </a:schemeClr>
                </a:solidFill>
              </a:rPr>
              <a:t>visits</a:t>
            </a:r>
            <a:endParaRPr lang="hu-HU" sz="2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>
              <a:spcBef>
                <a:spcPts val="300"/>
              </a:spcBef>
            </a:pPr>
            <a:r>
              <a:rPr lang="hu-HU" sz="2200" dirty="0" err="1" smtClean="0">
                <a:solidFill>
                  <a:schemeClr val="accent5">
                    <a:lumMod val="50000"/>
                  </a:schemeClr>
                </a:solidFill>
              </a:rPr>
              <a:t>Staff</a:t>
            </a:r>
            <a:r>
              <a:rPr lang="hu-HU" sz="22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hu-HU" sz="2200" dirty="0" err="1" smtClean="0">
                <a:solidFill>
                  <a:schemeClr val="accent5">
                    <a:lumMod val="50000"/>
                  </a:schemeClr>
                </a:solidFill>
              </a:rPr>
              <a:t>exchange</a:t>
            </a:r>
            <a:r>
              <a:rPr lang="hu-HU" sz="22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hu-HU" sz="2200" dirty="0" err="1" smtClean="0">
                <a:solidFill>
                  <a:schemeClr val="accent5">
                    <a:lumMod val="50000"/>
                  </a:schemeClr>
                </a:solidFill>
              </a:rPr>
              <a:t>visits</a:t>
            </a:r>
            <a:endParaRPr lang="hu-HU" sz="2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>
              <a:spcBef>
                <a:spcPts val="300"/>
              </a:spcBef>
            </a:pPr>
            <a:r>
              <a:rPr lang="hu-HU" sz="2200" dirty="0" smtClean="0">
                <a:solidFill>
                  <a:schemeClr val="accent5">
                    <a:lumMod val="50000"/>
                  </a:schemeClr>
                </a:solidFill>
              </a:rPr>
              <a:t>Stakeholder </a:t>
            </a:r>
            <a:r>
              <a:rPr lang="hu-HU" sz="2200" dirty="0" err="1" smtClean="0">
                <a:solidFill>
                  <a:schemeClr val="accent5">
                    <a:lumMod val="50000"/>
                  </a:schemeClr>
                </a:solidFill>
              </a:rPr>
              <a:t>meetings</a:t>
            </a:r>
            <a:endParaRPr lang="hu-HU" sz="2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>
              <a:spcBef>
                <a:spcPts val="300"/>
              </a:spcBef>
            </a:pPr>
            <a:r>
              <a:rPr lang="hu-HU" sz="2200" dirty="0" err="1" smtClean="0">
                <a:solidFill>
                  <a:schemeClr val="accent5">
                    <a:lumMod val="50000"/>
                  </a:schemeClr>
                </a:solidFill>
              </a:rPr>
              <a:t>Co-creation</a:t>
            </a:r>
            <a:r>
              <a:rPr lang="hu-HU" sz="22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hu-HU" sz="2200" dirty="0" err="1" smtClean="0">
                <a:solidFill>
                  <a:schemeClr val="accent5">
                    <a:lumMod val="50000"/>
                  </a:schemeClr>
                </a:solidFill>
              </a:rPr>
              <a:t>workshops</a:t>
            </a:r>
            <a:endParaRPr lang="hu-HU" sz="22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219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94697061"/>
              </p:ext>
            </p:extLst>
          </p:nvPr>
        </p:nvGraphicFramePr>
        <p:xfrm>
          <a:off x="342898" y="1103511"/>
          <a:ext cx="7143751" cy="5256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2879" y="197375"/>
            <a:ext cx="7443788" cy="562074"/>
          </a:xfrm>
        </p:spPr>
        <p:txBody>
          <a:bodyPr/>
          <a:lstStyle/>
          <a:p>
            <a:r>
              <a:rPr lang="hu-HU" dirty="0"/>
              <a:t>K</a:t>
            </a:r>
            <a:r>
              <a:rPr lang="hu-HU" dirty="0" smtClean="0"/>
              <a:t>özös innováció/értékteremtés </a:t>
            </a:r>
            <a:endParaRPr lang="hu-HU" dirty="0"/>
          </a:p>
        </p:txBody>
      </p:sp>
      <p:pic>
        <p:nvPicPr>
          <p:cNvPr id="4" name="Kép 3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8257" y="977461"/>
            <a:ext cx="7492843" cy="53830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4506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SWOT helyett</a:t>
            </a:r>
            <a:endParaRPr lang="en-GB" dirty="0"/>
          </a:p>
        </p:txBody>
      </p:sp>
      <p:grpSp>
        <p:nvGrpSpPr>
          <p:cNvPr id="10" name="Csoportba foglalás 9"/>
          <p:cNvGrpSpPr/>
          <p:nvPr/>
        </p:nvGrpSpPr>
        <p:grpSpPr>
          <a:xfrm>
            <a:off x="476918" y="1357166"/>
            <a:ext cx="4042792" cy="2511574"/>
            <a:chOff x="2071172" y="3307488"/>
            <a:chExt cx="5001656" cy="3334437"/>
          </a:xfrm>
        </p:grpSpPr>
        <p:pic>
          <p:nvPicPr>
            <p:cNvPr id="6" name="Kép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71172" y="3307488"/>
              <a:ext cx="5001656" cy="3334437"/>
            </a:xfrm>
            <a:prstGeom prst="rect">
              <a:avLst/>
            </a:prstGeom>
          </p:spPr>
        </p:pic>
        <p:sp>
          <p:nvSpPr>
            <p:cNvPr id="7" name="Ellipszis 6"/>
            <p:cNvSpPr/>
            <p:nvPr/>
          </p:nvSpPr>
          <p:spPr>
            <a:xfrm>
              <a:off x="2071172" y="3307488"/>
              <a:ext cx="1440160" cy="147181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2400" b="1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OP1</a:t>
              </a:r>
            </a:p>
          </p:txBody>
        </p:sp>
        <p:sp>
          <p:nvSpPr>
            <p:cNvPr id="9" name="Ellipszis 8"/>
            <p:cNvSpPr/>
            <p:nvPr/>
          </p:nvSpPr>
          <p:spPr>
            <a:xfrm>
              <a:off x="5632668" y="5170114"/>
              <a:ext cx="1440160" cy="147181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2400" b="1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OP2</a:t>
              </a:r>
            </a:p>
          </p:txBody>
        </p:sp>
      </p:grpSp>
      <p:grpSp>
        <p:nvGrpSpPr>
          <p:cNvPr id="17" name="Csoportba foglalás 16"/>
          <p:cNvGrpSpPr/>
          <p:nvPr/>
        </p:nvGrpSpPr>
        <p:grpSpPr>
          <a:xfrm>
            <a:off x="457200" y="4012409"/>
            <a:ext cx="4062510" cy="2518605"/>
            <a:chOff x="4716016" y="4221088"/>
            <a:chExt cx="3948559" cy="2518605"/>
          </a:xfrm>
        </p:grpSpPr>
        <p:pic>
          <p:nvPicPr>
            <p:cNvPr id="14" name="Kép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16016" y="4221088"/>
              <a:ext cx="3948559" cy="2511574"/>
            </a:xfrm>
            <a:prstGeom prst="rect">
              <a:avLst/>
            </a:prstGeom>
          </p:spPr>
        </p:pic>
        <p:sp>
          <p:nvSpPr>
            <p:cNvPr id="15" name="Ellipszis 14"/>
            <p:cNvSpPr/>
            <p:nvPr/>
          </p:nvSpPr>
          <p:spPr>
            <a:xfrm>
              <a:off x="4735489" y="4294947"/>
              <a:ext cx="1164068" cy="110860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2400" b="1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OP1</a:t>
              </a:r>
            </a:p>
          </p:txBody>
        </p:sp>
        <p:sp>
          <p:nvSpPr>
            <p:cNvPr id="16" name="Ellipszis 15"/>
            <p:cNvSpPr/>
            <p:nvPr/>
          </p:nvSpPr>
          <p:spPr>
            <a:xfrm>
              <a:off x="7474889" y="5631091"/>
              <a:ext cx="1164068" cy="110860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2400" b="1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OP2</a:t>
              </a:r>
            </a:p>
          </p:txBody>
        </p:sp>
      </p:grpSp>
      <p:pic>
        <p:nvPicPr>
          <p:cNvPr id="13" name="Picture 2" descr="https://lh3.googleusercontent.com/proxy/psRLgV6Kq1oryiPpVwaejbKOrIx9yfVgL6cJr3riBuo4LFsRbePCvljDaMMCMmhFs0HQeTNe9plPANOgdTByRSaYNtpW6x7vxcXDs3b97TUB-_fQ5bjy6GmNYBdF5u5D1Zyw6k7wmJAHkaSzjhk=s0-d">
            <a:extLst>
              <a:ext uri="{FF2B5EF4-FFF2-40B4-BE49-F238E27FC236}">
                <a16:creationId xmlns:a16="http://schemas.microsoft.com/office/drawing/2014/main" xmlns="" id="{651FBCBC-F03F-4613-BB7C-4EC83457AC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089" y="1331260"/>
            <a:ext cx="4288617" cy="5192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45611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034"/>
    </mc:Choice>
    <mc:Fallback xmlns="">
      <p:transition spd="slow" advTm="850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7|37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8"/>
</p:tagLst>
</file>

<file path=ppt/theme/theme1.xml><?xml version="1.0" encoding="utf-8"?>
<a:theme xmlns:a="http://schemas.openxmlformats.org/drawingml/2006/main" name="INNOVATION_project">
  <a:themeElements>
    <a:clrScheme name="Interreg Europ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DC609"/>
      </a:accent1>
      <a:accent2>
        <a:srgbClr val="98C222"/>
      </a:accent2>
      <a:accent3>
        <a:srgbClr val="159960"/>
      </a:accent3>
      <a:accent4>
        <a:srgbClr val="21B7CF"/>
      </a:accent4>
      <a:accent5>
        <a:srgbClr val="000099"/>
      </a:accent5>
      <a:accent6>
        <a:srgbClr val="FFCC00"/>
      </a:accent6>
      <a:hlink>
        <a:srgbClr val="363438"/>
      </a:hlink>
      <a:folHlink>
        <a:srgbClr val="0000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page">
  <a:themeElements>
    <a:clrScheme name="Interreg Europ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DC609"/>
      </a:accent1>
      <a:accent2>
        <a:srgbClr val="98C222"/>
      </a:accent2>
      <a:accent3>
        <a:srgbClr val="159960"/>
      </a:accent3>
      <a:accent4>
        <a:srgbClr val="21B7CF"/>
      </a:accent4>
      <a:accent5>
        <a:srgbClr val="000099"/>
      </a:accent5>
      <a:accent6>
        <a:srgbClr val="FFCC00"/>
      </a:accent6>
      <a:hlink>
        <a:srgbClr val="363438"/>
      </a:hlink>
      <a:folHlink>
        <a:srgbClr val="0000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2702</TotalTime>
  <Words>2272</Words>
  <Application>Microsoft Office PowerPoint</Application>
  <PresentationFormat>Diavetítés a képernyőre (4:3 oldalarány)</PresentationFormat>
  <Paragraphs>501</Paragraphs>
  <Slides>37</Slides>
  <Notes>22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2</vt:i4>
      </vt:variant>
      <vt:variant>
        <vt:lpstr>Diacímek</vt:lpstr>
      </vt:variant>
      <vt:variant>
        <vt:i4>37</vt:i4>
      </vt:variant>
    </vt:vector>
  </HeadingPairs>
  <TitlesOfParts>
    <vt:vector size="46" baseType="lpstr">
      <vt:lpstr>Arial</vt:lpstr>
      <vt:lpstr>Calibri</vt:lpstr>
      <vt:lpstr>Courier New</vt:lpstr>
      <vt:lpstr>Noto Sans Symbols</vt:lpstr>
      <vt:lpstr>Symbol</vt:lpstr>
      <vt:lpstr>Times New Roman</vt:lpstr>
      <vt:lpstr>Wingdings</vt:lpstr>
      <vt:lpstr>INNOVATION_project</vt:lpstr>
      <vt:lpstr>CONTENT page</vt:lpstr>
      <vt:lpstr>V. Regionális Stakeholder Csoport megbeszélés</vt:lpstr>
      <vt:lpstr>Tervezett program </vt:lpstr>
      <vt:lpstr>PowerPoint bemutató</vt:lpstr>
      <vt:lpstr>Partneri akciótervek</vt:lpstr>
      <vt:lpstr>Mi az akcióterv?</vt:lpstr>
      <vt:lpstr>Kinek és milyen témában kerül benyújtásra?</vt:lpstr>
      <vt:lpstr>Open Innovation / Co-creation in Quadruple Helix Cooperation by:  Scouting &gt; Creating &gt; Valorizing &gt; Uptake of innovation</vt:lpstr>
      <vt:lpstr>Közös innováció/értékteremtés </vt:lpstr>
      <vt:lpstr>SWOT helyett</vt:lpstr>
      <vt:lpstr>KIHÍVÁSOK</vt:lpstr>
      <vt:lpstr>KIHÍVÁSOK (1) az egészség- és ápolásgazdaságban</vt:lpstr>
      <vt:lpstr>KIHÍVÁSOK (2) az innovációban</vt:lpstr>
      <vt:lpstr>KIHÍVÁSOK (3) a támogatások terén</vt:lpstr>
      <vt:lpstr>PowerPoint bemutató</vt:lpstr>
      <vt:lpstr>Mit tanultunk a projektekből?  </vt:lpstr>
      <vt:lpstr>Jó gyakorlatok az AT-hez</vt:lpstr>
      <vt:lpstr>Jó gyakorlatok az AT-hez</vt:lpstr>
      <vt:lpstr>Innovation Hub / Living Lab</vt:lpstr>
      <vt:lpstr>Jó gyakorlatok – Javasolt akciók</vt:lpstr>
      <vt:lpstr>Javasolt forgatókönyvek</vt:lpstr>
      <vt:lpstr>Minta – Akció - Forgatókönyv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Köszönjük a figyelmet!</vt:lpstr>
      <vt:lpstr>PowerPoint bemutató</vt:lpstr>
      <vt:lpstr>PowerPoint bemutató</vt:lpstr>
      <vt:lpstr>Organizational Grit Thomas H. Lee, MDAngela L. Duckworth Harward Business Review September–October 2018 issue</vt:lpstr>
      <vt:lpstr>Organizational Grit Thomas H. Lee, MDAngela L. Duckworth Harward Business Review September–October 2018 issue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Beszámoló a HELIUM projekt előrehaladásáról</dc:title>
  <dc:creator>Csizmadia István</dc:creator>
  <cp:lastModifiedBy>Pápay Mónika</cp:lastModifiedBy>
  <cp:revision>50</cp:revision>
  <dcterms:modified xsi:type="dcterms:W3CDTF">2018-09-27T12:46:38Z</dcterms:modified>
</cp:coreProperties>
</file>